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046720" cy="39319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QMS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Editable framework aligned to ISO 9001:2026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6032" y="6483096"/>
            <a:ext cx="7498079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0" y="6483096"/>
            <a:ext cx="3886200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QMS-MAT-001 | Version 1.0 | 2026-09-18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8600" y="960120"/>
            <a:ext cx="1325880" cy="9144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200" b="1">
                <a:solidFill>
                  <a:srgbClr val="000000"/>
                </a:solidFill>
                <a:latin typeface="Cambria"/>
              </a:rPr>
              <a:t>Inputs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60">
                <a:solidFill>
                  <a:srgbClr val="595959"/>
                </a:solidFill>
                <a:latin typeface="Cambria"/>
              </a:rPr>
              <a:t>Customer needs
Interested parties
Business context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581912" y="1280160"/>
            <a:ext cx="256032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847088" y="640080"/>
            <a:ext cx="1234440" cy="237744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19" b="1">
                <a:solidFill>
                  <a:srgbClr val="000000"/>
                </a:solidFill>
                <a:latin typeface="Cambria"/>
              </a:rPr>
              <a:t>MANAGEMENT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47088" y="914400"/>
            <a:ext cx="1828800" cy="804672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Context &amp; Direction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80">
                <a:solidFill>
                  <a:srgbClr val="595959"/>
                </a:solidFill>
                <a:latin typeface="Cambria"/>
              </a:rPr>
              <a:t>Scope • process architecture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694176" y="1207008"/>
            <a:ext cx="22860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968496" y="914400"/>
            <a:ext cx="1828800" cy="804672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Leadership &amp; Policy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80">
                <a:solidFill>
                  <a:srgbClr val="595959"/>
                </a:solidFill>
                <a:latin typeface="Cambria"/>
              </a:rPr>
              <a:t>Customer focus • roles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815583" y="1207008"/>
            <a:ext cx="22860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089904" y="914400"/>
            <a:ext cx="1828800" cy="804672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Objectives &amp; Planning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80">
                <a:solidFill>
                  <a:srgbClr val="595959"/>
                </a:solidFill>
                <a:latin typeface="Cambria"/>
              </a:rPr>
              <a:t>Risk • opportunity • change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7936992" y="1207008"/>
            <a:ext cx="22860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11311" y="914400"/>
            <a:ext cx="1828800" cy="804672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80">
                <a:solidFill>
                  <a:srgbClr val="595959"/>
                </a:solidFill>
                <a:latin typeface="Cambria"/>
              </a:rPr>
              <a:t>Decisions • resources • priorities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6032" y="1993392"/>
            <a:ext cx="1234440" cy="50292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80" b="1">
                <a:solidFill>
                  <a:srgbClr val="000000"/>
                </a:solidFill>
                <a:latin typeface="Cambria"/>
              </a:rPr>
              <a:t>OPERATIONS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755648" y="2057400"/>
            <a:ext cx="1389888" cy="896112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Customer
Requirements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Review &amp; confirm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3154680" y="2359152"/>
            <a:ext cx="182880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364991" y="2057400"/>
            <a:ext cx="1389888" cy="896112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Offer / Order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Commitment &amp; changes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4764024" y="2359152"/>
            <a:ext cx="182880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974336" y="2057400"/>
            <a:ext cx="1389888" cy="896112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Design*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Plan • review • verify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6373368" y="2359152"/>
            <a:ext cx="182880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583680" y="2057400"/>
            <a:ext cx="1389888" cy="896112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External
Providers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Purchase &amp; control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7982712" y="2359152"/>
            <a:ext cx="182880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193024" y="2057400"/>
            <a:ext cx="1389888" cy="896112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Production /
Service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Controlled provision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9592056" y="2359152"/>
            <a:ext cx="182880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802368" y="2057400"/>
            <a:ext cx="1389888" cy="896112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Release /
Delivery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Acceptance &amp; handover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56032" y="3255264"/>
            <a:ext cx="1234440" cy="50292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80" b="1">
                <a:solidFill>
                  <a:srgbClr val="000000"/>
                </a:solidFill>
                <a:latin typeface="Cambria"/>
              </a:rPr>
              <a:t>SUPPORT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828800" y="3319272"/>
            <a:ext cx="1572768" cy="69494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People &amp;
Competence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675887" y="3319272"/>
            <a:ext cx="1572768" cy="69494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Infrastructure
&amp; IT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22976" y="3319272"/>
            <a:ext cx="1572768" cy="69494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Documented
Information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370064" y="3319272"/>
            <a:ext cx="1572768" cy="69494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Knowledge &amp;
Communication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217152" y="3319272"/>
            <a:ext cx="1572768" cy="69494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Monitoring /
Measurement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56032" y="4325112"/>
            <a:ext cx="1234440" cy="502920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80" b="1">
                <a:solidFill>
                  <a:srgbClr val="000000"/>
                </a:solidFill>
                <a:latin typeface="Cambria"/>
              </a:rPr>
              <a:t>PERFORMANCE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4389120"/>
            <a:ext cx="1572768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Process &amp; KPI
Monitoring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Data &amp; trends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3419856" y="4690872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3675887" y="4389120"/>
            <a:ext cx="1572768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Customer
Feedback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Satisfaction • complaints</a:t>
            </a:r>
          </a:p>
        </p:txBody>
      </p:sp>
      <p:sp>
        <p:nvSpPr>
          <p:cNvPr id="40" name="Right Arrow 39"/>
          <p:cNvSpPr/>
          <p:nvPr/>
        </p:nvSpPr>
        <p:spPr>
          <a:xfrm>
            <a:off x="5266944" y="4690872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5522976" y="4389120"/>
            <a:ext cx="1572768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Internal
Audit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Evidence-based assurance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7114032" y="4690872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7370064" y="4389120"/>
            <a:ext cx="1572768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NC / CAPA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Cause • action • effectiveness</a:t>
            </a:r>
          </a:p>
        </p:txBody>
      </p:sp>
      <p:sp>
        <p:nvSpPr>
          <p:cNvPr id="44" name="Right Arrow 43"/>
          <p:cNvSpPr/>
          <p:nvPr/>
        </p:nvSpPr>
        <p:spPr>
          <a:xfrm>
            <a:off x="8961120" y="4690872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9217152" y="4389120"/>
            <a:ext cx="1572768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Improvement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Prioritize • implement • sustain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11265408" y="2359152"/>
            <a:ext cx="219456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11338560" y="1828800"/>
            <a:ext cx="804672" cy="1353312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2004" rIns="32004" tIns="36576" bIns="36576"/>
          <a:lstStyle/>
          <a:p>
            <a:pPr algn="ctr"/>
            <a:r>
              <a:rPr sz="780" b="1">
                <a:solidFill>
                  <a:srgbClr val="000000"/>
                </a:solidFill>
                <a:latin typeface="Cambria"/>
              </a:rPr>
              <a:t>QMS Results</a:t>
            </a:r>
          </a:p>
          <a:p>
            <a:pPr algn="ctr">
              <a:spcBef>
                <a:spcPts val="200"/>
              </a:spcBef>
            </a:pPr>
            <a:r>
              <a:rPr sz="650">
                <a:solidFill>
                  <a:srgbClr val="595959"/>
                </a:solidFill>
                <a:latin typeface="Cambria"/>
              </a:rPr>
              <a:t>Conforming outputs
Customer satisfaction
Business performance</a:t>
            </a:r>
          </a:p>
        </p:txBody>
      </p:sp>
      <p:sp>
        <p:nvSpPr>
          <p:cNvPr id="48" name="Left Arrow 47"/>
          <p:cNvSpPr/>
          <p:nvPr/>
        </p:nvSpPr>
        <p:spPr>
          <a:xfrm>
            <a:off x="1828800" y="5431536"/>
            <a:ext cx="9784080" cy="393192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910" b="1">
                <a:solidFill>
                  <a:srgbClr val="1F4E79"/>
                </a:solidFill>
                <a:latin typeface="Cambria"/>
              </a:rPr>
              <a:t>Performance evidence and improvement decisions feed back into context, planning and process change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0040" y="5897880"/>
            <a:ext cx="11155680" cy="274320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>
                <a:solidFill>
                  <a:srgbClr val="595959"/>
                </a:solidFill>
                <a:latin typeface="Cambria"/>
              </a:rPr>
              <a:t>* Include Design &amp; Development only where applicable. Replace generic process names with organization-specific names.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046720" cy="39319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1. MANAGEMENT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Direction, governance and management review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6032" y="6483096"/>
            <a:ext cx="7498079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0" y="6483096"/>
            <a:ext cx="3886200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QMS-MAT-001 | Version 1.0 | 2026-09-18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143000"/>
            <a:ext cx="2331720" cy="11430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320" b="1">
                <a:solidFill>
                  <a:srgbClr val="000000"/>
                </a:solidFill>
                <a:latin typeface="Cambria"/>
              </a:rPr>
              <a:t>Context &amp; Scope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000">
                <a:solidFill>
                  <a:srgbClr val="595959"/>
                </a:solidFill>
                <a:latin typeface="Cambria"/>
              </a:rPr>
              <a:t>External/internal issues
Interested parties
QMS scope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880360" y="1572768"/>
            <a:ext cx="246888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182112" y="1143000"/>
            <a:ext cx="2331720" cy="11430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320" b="1">
                <a:solidFill>
                  <a:srgbClr val="000000"/>
                </a:solidFill>
                <a:latin typeface="Cambria"/>
              </a:rPr>
              <a:t>Leadership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000">
                <a:solidFill>
                  <a:srgbClr val="595959"/>
                </a:solidFill>
                <a:latin typeface="Cambria"/>
              </a:rPr>
              <a:t>Quality policy
Customer focus
Roles &amp; authorities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559552" y="1572768"/>
            <a:ext cx="246888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861304" y="1143000"/>
            <a:ext cx="2331720" cy="11430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320" b="1">
                <a:solidFill>
                  <a:srgbClr val="000000"/>
                </a:solidFill>
                <a:latin typeface="Cambria"/>
              </a:rPr>
              <a:t>Planning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000">
                <a:solidFill>
                  <a:srgbClr val="595959"/>
                </a:solidFill>
                <a:latin typeface="Cambria"/>
              </a:rPr>
              <a:t>Objectives
Risks &amp; opportunities
Planned changes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8238744" y="1572768"/>
            <a:ext cx="246888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540496" y="1143000"/>
            <a:ext cx="2331720" cy="114300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320" b="1">
                <a:solidFill>
                  <a:srgbClr val="000000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000">
                <a:solidFill>
                  <a:srgbClr val="595959"/>
                </a:solidFill>
                <a:latin typeface="Cambria"/>
              </a:rPr>
              <a:t>Performance inputs
Decisions
Resources &amp; priorities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651760"/>
            <a:ext cx="5257800" cy="347472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Typical inputs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072384"/>
            <a:ext cx="489204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19" b="0">
                <a:solidFill>
                  <a:srgbClr val="000000"/>
                </a:solidFill>
                <a:latin typeface="Cambria"/>
              </a:rPr>
              <a:t>• Business strategy, context changes and customer expectations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3602736"/>
            <a:ext cx="489204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19" b="0">
                <a:solidFill>
                  <a:srgbClr val="000000"/>
                </a:solidFill>
                <a:latin typeface="Cambria"/>
              </a:rPr>
              <a:t>• Process performance, customer feedback and quality issues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4133087"/>
            <a:ext cx="489204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19" b="0">
                <a:solidFill>
                  <a:srgbClr val="000000"/>
                </a:solidFill>
                <a:latin typeface="Cambria"/>
              </a:rPr>
              <a:t>• Risks, opportunities, audit results and resource needs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2651760"/>
            <a:ext cx="5257800" cy="347472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Typical outputs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60" y="3072384"/>
            <a:ext cx="489204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19" b="0">
                <a:solidFill>
                  <a:srgbClr val="000000"/>
                </a:solidFill>
                <a:latin typeface="Cambria"/>
              </a:rPr>
              <a:t>• Approved policy, scope, objectives and responsibilities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3602736"/>
            <a:ext cx="489204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19" b="0">
                <a:solidFill>
                  <a:srgbClr val="000000"/>
                </a:solidFill>
                <a:latin typeface="Cambria"/>
              </a:rPr>
              <a:t>• Resource decisions, process changes and improvement priorities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09360" y="4133087"/>
            <a:ext cx="489204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19" b="0">
                <a:solidFill>
                  <a:srgbClr val="000000"/>
                </a:solidFill>
                <a:latin typeface="Cambria"/>
              </a:rPr>
              <a:t>• Assigned actions with owners, due dates and follow-up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26080" y="5074920"/>
            <a:ext cx="6309360" cy="74980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200" b="1">
                <a:solidFill>
                  <a:srgbClr val="000000"/>
                </a:solidFill>
                <a:latin typeface="Cambria"/>
              </a:rPr>
              <a:t>Management control principle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30">
                <a:solidFill>
                  <a:srgbClr val="595959"/>
                </a:solidFill>
                <a:latin typeface="Cambria"/>
              </a:rPr>
              <a:t>Convert performance evidence into clear priorities, resources and accountable actions.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046720" cy="39319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2. OPERATIONAL VALUE STREAM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From customer need to accepted product or service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6032" y="6483096"/>
            <a:ext cx="7498079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0" y="6483096"/>
            <a:ext cx="3886200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QMS-MAT-001 | Version 1.0 | 2026-09-18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1261872"/>
            <a:ext cx="1188720" cy="96012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00" b="1">
                <a:solidFill>
                  <a:srgbClr val="000000"/>
                </a:solidFill>
                <a:latin typeface="Cambria"/>
              </a:rPr>
              <a:t>Customer / Market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Need • enquiry • requirement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490472" y="1600200"/>
            <a:ext cx="228600" cy="210312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737360" y="1188720"/>
            <a:ext cx="1344168" cy="109728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Requirements
Review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Confirm capability
and criteria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099815" y="1600200"/>
            <a:ext cx="164592" cy="192024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10128" y="1188720"/>
            <a:ext cx="1344168" cy="109728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Offer / Order
Control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Commitment
and changes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672584" y="1600200"/>
            <a:ext cx="164592" cy="192024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882896" y="1188720"/>
            <a:ext cx="1344168" cy="109728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Design /
Development*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Inputs • review
verify / validate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6245352" y="1600200"/>
            <a:ext cx="164592" cy="192024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55664" y="1188720"/>
            <a:ext cx="1344168" cy="109728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Purchasing /
Supplier Control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Select • specify
verify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818120" y="1600200"/>
            <a:ext cx="164592" cy="192024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028431" y="1188720"/>
            <a:ext cx="1344168" cy="109728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Production /
Service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Controlled
execution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9390888" y="1600200"/>
            <a:ext cx="164592" cy="192024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601200" y="1188720"/>
            <a:ext cx="1344168" cy="109728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Release /
Delivery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Acceptance
&amp; authorization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11155680" y="1600200"/>
            <a:ext cx="201168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1082528" y="1170432"/>
            <a:ext cx="932688" cy="1133856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" rIns="36576" tIns="36576" bIns="36576"/>
          <a:lstStyle/>
          <a:p>
            <a:pPr algn="ctr"/>
            <a:r>
              <a:rPr sz="860" b="1">
                <a:solidFill>
                  <a:srgbClr val="000000"/>
                </a:solidFill>
                <a:latin typeface="Cambria"/>
              </a:rPr>
              <a:t>Accepted Output</a:t>
            </a:r>
          </a:p>
          <a:p>
            <a:pPr algn="ctr">
              <a:spcBef>
                <a:spcPts val="200"/>
              </a:spcBef>
            </a:pPr>
            <a:r>
              <a:rPr sz="700">
                <a:solidFill>
                  <a:srgbClr val="595959"/>
                </a:solidFill>
                <a:latin typeface="Cambria"/>
              </a:rPr>
              <a:t>Product / service
Customer handover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2816352"/>
            <a:ext cx="1106424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Controls applied across the value stream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3346704"/>
            <a:ext cx="192024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90" b="1">
                <a:solidFill>
                  <a:srgbClr val="000000"/>
                </a:solidFill>
                <a:latin typeface="Cambria"/>
              </a:rPr>
              <a:t>Current information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Specifications • requirements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3346704"/>
            <a:ext cx="192024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90" b="1">
                <a:solidFill>
                  <a:srgbClr val="000000"/>
                </a:solidFill>
                <a:latin typeface="Cambria"/>
              </a:rPr>
              <a:t>Competent people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Training • authorization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983480" y="3346704"/>
            <a:ext cx="192024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90" b="1">
                <a:solidFill>
                  <a:srgbClr val="000000"/>
                </a:solidFill>
                <a:latin typeface="Cambria"/>
              </a:rPr>
              <a:t>Process criteria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Methods • acceptance points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23760" y="3346704"/>
            <a:ext cx="192024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90" b="1">
                <a:solidFill>
                  <a:srgbClr val="000000"/>
                </a:solidFill>
                <a:latin typeface="Cambria"/>
              </a:rPr>
              <a:t>Traceability &amp; preservation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Identification • storage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464040" y="3346704"/>
            <a:ext cx="192024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990" b="1">
                <a:solidFill>
                  <a:srgbClr val="000000"/>
                </a:solidFill>
                <a:latin typeface="Cambria"/>
              </a:rPr>
              <a:t>Change &amp; NC control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90">
                <a:solidFill>
                  <a:srgbClr val="595959"/>
                </a:solidFill>
                <a:latin typeface="Cambria"/>
              </a:rPr>
              <a:t>Deviation • disposition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4718304"/>
            <a:ext cx="1106424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595959"/>
                </a:solidFill>
                <a:latin typeface="Cambria"/>
              </a:rPr>
              <a:t>Key operational evidence: reviewed requirements • approved supplier information • work/service records • inspection/test results • release evidence • change records • nonconformity records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852928" y="5394960"/>
            <a:ext cx="6400800" cy="566928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00" b="1">
                <a:solidFill>
                  <a:srgbClr val="000000"/>
                </a:solidFill>
                <a:latin typeface="Cambria"/>
              </a:rPr>
              <a:t>Operational objective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80">
                <a:solidFill>
                  <a:srgbClr val="595959"/>
                </a:solidFill>
                <a:latin typeface="Cambria"/>
              </a:rPr>
              <a:t>Deliver conforming outputs on time while controlling risk, change and customer requirements.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046720" cy="39319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3. SUPPORT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Resources that enable every QMS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6032" y="6483096"/>
            <a:ext cx="7498079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0" y="6483096"/>
            <a:ext cx="3886200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QMS-MAT-001 | Version 1.0 | 2026-09-18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1568" y="2377440"/>
            <a:ext cx="5349240" cy="841248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550" b="1">
                <a:solidFill>
                  <a:srgbClr val="000000"/>
                </a:solidFill>
                <a:latin typeface="Cambria"/>
              </a:rPr>
              <a:t>ALL QMS PROCESSES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000">
                <a:solidFill>
                  <a:srgbClr val="595959"/>
                </a:solidFill>
                <a:latin typeface="Cambria"/>
              </a:rPr>
              <a:t>Management • operations • performance evaluation • improvement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960120"/>
            <a:ext cx="196596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50" b="1">
                <a:solidFill>
                  <a:srgbClr val="000000"/>
                </a:solidFill>
                <a:latin typeface="Cambria"/>
              </a:rPr>
              <a:t>People &amp; Competence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40">
                <a:solidFill>
                  <a:srgbClr val="595959"/>
                </a:solidFill>
                <a:latin typeface="Cambria"/>
              </a:rPr>
              <a:t>Role requirements
Training
Competence evidence</a:t>
            </a:r>
          </a:p>
        </p:txBody>
      </p:sp>
      <p:sp>
        <p:nvSpPr>
          <p:cNvPr id="10" name="Down Arrow 9"/>
          <p:cNvSpPr/>
          <p:nvPr/>
        </p:nvSpPr>
        <p:spPr>
          <a:xfrm>
            <a:off x="1353312" y="1938528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788920" y="960120"/>
            <a:ext cx="196596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50" b="1">
                <a:solidFill>
                  <a:srgbClr val="000000"/>
                </a:solidFill>
                <a:latin typeface="Cambria"/>
              </a:rPr>
              <a:t>Infrastructure &amp; IT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40">
                <a:solidFill>
                  <a:srgbClr val="595959"/>
                </a:solidFill>
                <a:latin typeface="Cambria"/>
              </a:rPr>
              <a:t>Facilities
Equipment
Systems &amp; continuity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3639312" y="1938528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74920" y="960120"/>
            <a:ext cx="196596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50" b="1">
                <a:solidFill>
                  <a:srgbClr val="000000"/>
                </a:solidFill>
                <a:latin typeface="Cambria"/>
              </a:rPr>
              <a:t>Documented Information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40">
                <a:solidFill>
                  <a:srgbClr val="595959"/>
                </a:solidFill>
                <a:latin typeface="Cambria"/>
              </a:rPr>
              <a:t>Create • approve
access • change
retain • protect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5925312" y="1938528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360920" y="960120"/>
            <a:ext cx="196596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50" b="1">
                <a:solidFill>
                  <a:srgbClr val="000000"/>
                </a:solidFill>
                <a:latin typeface="Cambria"/>
              </a:rPr>
              <a:t>Knowledge &amp; Communication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40">
                <a:solidFill>
                  <a:srgbClr val="595959"/>
                </a:solidFill>
                <a:latin typeface="Cambria"/>
              </a:rPr>
              <a:t>Know-how
Internal/external
communication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8211312" y="1938528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646920" y="960120"/>
            <a:ext cx="1965960" cy="960120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50" b="1">
                <a:solidFill>
                  <a:srgbClr val="000000"/>
                </a:solidFill>
                <a:latin typeface="Cambria"/>
              </a:rPr>
              <a:t>Monitoring Resources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40">
                <a:solidFill>
                  <a:srgbClr val="595959"/>
                </a:solidFill>
                <a:latin typeface="Cambria"/>
              </a:rPr>
              <a:t>Fit-for-purpose
calibration / verification
status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10497312" y="1938528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02920" y="3685032"/>
            <a:ext cx="11109960" cy="365760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Typical support outputs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206240"/>
            <a:ext cx="3246120" cy="603504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Competent and aware personnel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60520" y="4206240"/>
            <a:ext cx="3246120" cy="603504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Available and reliable infrastructure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80960" y="4206240"/>
            <a:ext cx="3246120" cy="603504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Controlled current documents and trustworthy records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77440" y="5056632"/>
            <a:ext cx="3246120" cy="603504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Available organizational knowledge and effective communication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97880" y="5056632"/>
            <a:ext cx="3246120" cy="603504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Reliable monitoring and measurement capability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5870448"/>
            <a:ext cx="11064240" cy="3200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919" b="0">
                <a:solidFill>
                  <a:srgbClr val="595959"/>
                </a:solidFill>
                <a:latin typeface="Cambria"/>
              </a:rPr>
              <a:t>Scale support controls to operational risk: critical processes need stronger competence, infrastructure, information and measurement controls.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046720" cy="39319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4. PERFORMANCE, AUDIT &amp; IMPROVEMENT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Evidence → decision → action → sustained improvement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6032" y="6483096"/>
            <a:ext cx="7498079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0" y="6483096"/>
            <a:ext cx="3886200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QMS-MAT-001 | Version 1.0 | 2026-09-18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34440"/>
            <a:ext cx="2057400" cy="105156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80" b="1">
                <a:solidFill>
                  <a:srgbClr val="000000"/>
                </a:solidFill>
                <a:latin typeface="Cambria"/>
              </a:rPr>
              <a:t>Monitor &amp; Measure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00">
                <a:solidFill>
                  <a:srgbClr val="595959"/>
                </a:solidFill>
                <a:latin typeface="Cambria"/>
              </a:rPr>
              <a:t>Process KPIs
Quality objectives
Operational results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88920" y="1627632"/>
            <a:ext cx="841248" cy="24688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703320" y="1234440"/>
            <a:ext cx="2057400" cy="1051560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80" b="1">
                <a:solidFill>
                  <a:srgbClr val="000000"/>
                </a:solidFill>
                <a:latin typeface="Cambria"/>
              </a:rPr>
              <a:t>Evaluate &amp; Audit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00">
                <a:solidFill>
                  <a:srgbClr val="595959"/>
                </a:solidFill>
                <a:latin typeface="Cambria"/>
              </a:rPr>
              <a:t>Customer feedback
Data analysis
Internal audit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806440" y="1627632"/>
            <a:ext cx="841248" cy="24688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720840" y="1234440"/>
            <a:ext cx="2057400" cy="105156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80" b="1">
                <a:solidFill>
                  <a:srgbClr val="000000"/>
                </a:solidFill>
                <a:latin typeface="Cambria"/>
              </a:rPr>
              <a:t>Correct &amp; Improve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00">
                <a:solidFill>
                  <a:srgbClr val="595959"/>
                </a:solidFill>
                <a:latin typeface="Cambria"/>
              </a:rPr>
              <a:t>Containment
Root cause
Corrective action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8823959" y="1627632"/>
            <a:ext cx="841248" cy="24688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738360" y="1234440"/>
            <a:ext cx="2057400" cy="105156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180" b="1">
                <a:solidFill>
                  <a:srgbClr val="000000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00">
                <a:solidFill>
                  <a:srgbClr val="595959"/>
                </a:solidFill>
                <a:latin typeface="Cambria"/>
              </a:rPr>
              <a:t>Suitability
Adequacy
Effectiveness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10561320" y="2423160"/>
            <a:ext cx="256032" cy="420624"/>
          </a:xfrm>
          <a:prstGeom prst="down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Left Arrow 15"/>
          <p:cNvSpPr/>
          <p:nvPr/>
        </p:nvSpPr>
        <p:spPr>
          <a:xfrm>
            <a:off x="960120" y="2834640"/>
            <a:ext cx="9921240" cy="420624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960" b="1">
                <a:solidFill>
                  <a:srgbClr val="1F4E79"/>
                </a:solidFill>
                <a:latin typeface="Cambria"/>
              </a:rPr>
              <a:t>Management decisions feed back into objectives, resources, process controls and planned change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703320"/>
            <a:ext cx="534924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Use evidence to decide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4160520"/>
            <a:ext cx="507492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0000"/>
                </a:solidFill>
                <a:latin typeface="Cambria"/>
              </a:rPr>
              <a:t>• Trend acceptable → maintain controls and continue monitoring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" y="4672583"/>
            <a:ext cx="507492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0000"/>
                </a:solidFill>
                <a:latin typeface="Cambria"/>
              </a:rPr>
              <a:t>• OFI / emerging risk → prioritize improvement proportionate to impact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" y="5184648"/>
            <a:ext cx="507492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0000"/>
                </a:solidFill>
                <a:latin typeface="Cambria"/>
              </a:rPr>
              <a:t>• Nonconformity → correct, analyze cause and verify effectiveness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703320"/>
            <a:ext cx="530352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Key retained evidence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55080" y="4160520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0000"/>
                </a:solidFill>
                <a:latin typeface="Cambria"/>
              </a:rPr>
              <a:t>• KPI / objective results and customer feedback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55080" y="4672583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0000"/>
                </a:solidFill>
                <a:latin typeface="Cambria"/>
              </a:rPr>
              <a:t>• Audit reports, findings and follow-up records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5080" y="5184648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000000"/>
                </a:solidFill>
                <a:latin typeface="Cambria"/>
              </a:rPr>
              <a:t>• Corrective action effectiveness and management review actions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046720" cy="39319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5. PROCESS OWNERSHIP &amp; KPI STARTER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Customize to the organization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6032" y="6483096"/>
            <a:ext cx="7498079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0" y="6483096"/>
            <a:ext cx="3886200" cy="210312"/>
          </a:xfrm>
          <a:prstGeom prst="rect">
            <a:avLst/>
          </a:prstGeom>
          <a:noFill/>
        </p:spPr>
        <p:txBody>
          <a:bodyPr wrap="none" lIns="54864" rIns="54864" t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40" b="0">
                <a:solidFill>
                  <a:srgbClr val="595959"/>
                </a:solidFill>
                <a:latin typeface="Cambria"/>
              </a:rPr>
              <a:t>QMS-MAT-001 | Version 1.0 | 2026-09-18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960120"/>
            <a:ext cx="2011680" cy="512064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Process Family</a:t>
            </a:r>
          </a:p>
        </p:txBody>
      </p:sp>
      <p:sp>
        <p:nvSpPr>
          <p:cNvPr id="9" name="Rectangle 8"/>
          <p:cNvSpPr/>
          <p:nvPr/>
        </p:nvSpPr>
        <p:spPr>
          <a:xfrm>
            <a:off x="2468880" y="960120"/>
            <a:ext cx="2148840" cy="512064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Typical Owner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63440" y="960120"/>
            <a:ext cx="3566160" cy="512064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Key Outputs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75320" y="960120"/>
            <a:ext cx="2148840" cy="512064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Example KPIs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69880" y="960120"/>
            <a:ext cx="1280160" cy="512064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Evidence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" y="1508760"/>
            <a:ext cx="20116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Management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68880" y="1508760"/>
            <a:ext cx="21488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Top Management /
Quality Manager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63440" y="1508760"/>
            <a:ext cx="35661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Policy • scope • objectives
resource and review decisions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75320" y="1508760"/>
            <a:ext cx="21488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Objective attainment
MR action closure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469880" y="1508760"/>
            <a:ext cx="12801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MR minutes
plans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350008"/>
            <a:ext cx="201168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Operations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350008"/>
            <a:ext cx="214884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Sales / Operations /
Service Owner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63440" y="2350008"/>
            <a:ext cx="356616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Conforming product/service
on-time customer delivery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75320" y="2350008"/>
            <a:ext cx="214884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OTD • defects
service failures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69880" y="2350008"/>
            <a:ext cx="128016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Orders
release records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1480" y="3191256"/>
            <a:ext cx="20116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Supplier Control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68880" y="3191256"/>
            <a:ext cx="21488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Purchasing /
Supply Chain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63440" y="3191256"/>
            <a:ext cx="35661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Approved providers
conforming external inputs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75320" y="3191256"/>
            <a:ext cx="21488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Supplier quality
supplier delivery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469880" y="3191256"/>
            <a:ext cx="12801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Evaluations
scorecards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1480" y="4032504"/>
            <a:ext cx="201168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Support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468880" y="4032504"/>
            <a:ext cx="214884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HR / IT /
Document Control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63440" y="4032504"/>
            <a:ext cx="356616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Competence • infrastructure
controlled information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75320" y="4032504"/>
            <a:ext cx="214884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Training completion
uptime • document status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69880" y="4032504"/>
            <a:ext cx="128016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Training
registers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480" y="4873752"/>
            <a:ext cx="20116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Performance &amp; Improvement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468880" y="4873752"/>
            <a:ext cx="21488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Quality Manager /
Process Owners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63440" y="4873752"/>
            <a:ext cx="35661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Audit results • CAPA
improvement actions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75320" y="4873752"/>
            <a:ext cx="214884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Audit completion
NC recurrence
closure time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469880" y="4873752"/>
            <a:ext cx="12801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54864" bIns="54864"/>
          <a:lstStyle/>
          <a:p>
            <a:pPr algn="ctr">
              <a:spcAft>
                <a:spcPts val="0"/>
              </a:spcAft>
            </a:pPr>
            <a:r>
              <a:rPr sz="890" b="0">
                <a:solidFill>
                  <a:srgbClr val="000000"/>
                </a:solidFill>
                <a:latin typeface="Cambria"/>
              </a:rPr>
              <a:t>Audit/CAR
records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40080" y="5806440"/>
            <a:ext cx="10972800" cy="47548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Customization rule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Use organization-specific process names, owners, outputs and KPIs. Keep the map simple enough that employees can explain how their work connects to customer requirements and QMS results.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