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professional_office_interior_scene_in_a_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1535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21792" y="960120"/>
            <a:ext cx="91440" cy="324612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658368"/>
            <a:ext cx="1572768" cy="384048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ISO 56001:2024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1325880"/>
            <a:ext cx="406908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100" b="1">
                <a:solidFill>
                  <a:srgbClr val="FFFFFF"/>
                </a:solidFill>
                <a:latin typeface="Cambria"/>
              </a:rPr>
              <a:t>Innovation
Management
Process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3611880"/>
            <a:ext cx="39319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DDEBF7"/>
                </a:solidFill>
                <a:latin typeface="Calibri"/>
              </a:rPr>
              <a:t>Innovation Management System</a:t>
            </a:r>
          </a:p>
          <a:p>
            <a:r>
              <a:rPr sz="1050">
                <a:solidFill>
                  <a:srgbClr val="FFFFFF"/>
                </a:solidFill>
                <a:latin typeface="Calibri"/>
              </a:rPr>
              <a:t>End-to-end governance, opportunity, portfolio, execution, evaluation and improvement 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5715000"/>
            <a:ext cx="41605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FFFFFF"/>
                </a:solidFill>
                <a:latin typeface="Calibri"/>
              </a:rPr>
              <a:t>[ORGANIZATION NAME]</a:t>
            </a:r>
          </a:p>
          <a:p>
            <a:r>
              <a:rPr sz="850">
                <a:solidFill>
                  <a:srgbClr val="DDEBF7"/>
                </a:solidFill>
                <a:latin typeface="Calibri"/>
              </a:rPr>
              <a:t>www.iso-toolkits.org  |  info@iso-toolkits.org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5696712"/>
            <a:ext cx="361188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1F4E79"/>
                </a:solidFill>
                <a:latin typeface="Calibri"/>
              </a:rPr>
              <a:t>Strategy • Collaboration • Experimentation • Value Realization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Presentation Objectives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What this deck is designed to communicate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Objectives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5394960" cy="443484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53949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52486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Primary Objectives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5120640" cy="3959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Translate ISO 56001 requirements into an understandable end-to-end innovation management process map.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Show the link between strategy, governance, opportunity management, portfolio decisions, implementation and learning.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Provide a practical basis for executive briefing, awareness, implementation planning and internal audit.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417320"/>
            <a:ext cx="5394960" cy="443484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417320"/>
            <a:ext cx="53949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45352" y="1444752"/>
            <a:ext cx="52486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Deck Structure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1819656"/>
            <a:ext cx="5120640" cy="3959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Management system context and architecture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Core process flow and governance interactions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Operational innovation lifecycle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Performance evaluation, audit, management review and improvement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Implementation roadmap and key control points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Standards Basis &amp; Design Principles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Reference basis used in this ISO 56001 process map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Basis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657600" cy="43891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365760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351129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Core Reference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3383280" cy="391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ISO 56001:2024 – Innovation management system — Requirements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Primary framework for system design, governance, planning, operation, performance evaluation and improvement.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417320"/>
            <a:ext cx="3520440" cy="438912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417320"/>
            <a:ext cx="352044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7992" y="1444752"/>
            <a:ext cx="337413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Supporting Guidance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819656"/>
            <a:ext cx="3246120" cy="391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ISO 56000 – fundamentals and vocabulary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ISO 56002 / 56003 / 56004 / 56005 / 56007 / 56008 (where relevant as good-practice references).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Applied as guidance, not as substitutes for ISO 56001 requirements.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417320"/>
            <a:ext cx="3429000" cy="438912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83879" y="1417320"/>
            <a:ext cx="342900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7031" y="1444752"/>
            <a:ext cx="328269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Master Prompt V6 Design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39" y="1819656"/>
            <a:ext cx="3154680" cy="391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Practical-first and audit-ready structure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Executive-level storyline with process logic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Clear ownership, evidence and control expectations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Suitable for adaptation into organization-specific EnMS-like innovation toolkit sets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Innovation Management System Framework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High-level architecture of the ISO 56001 management 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Framework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148840"/>
            <a:ext cx="1554480" cy="73152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Context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06040" y="1325880"/>
            <a:ext cx="1645920" cy="73152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Leadership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17720" y="2148840"/>
            <a:ext cx="1554480" cy="73152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Planning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37960" y="3474720"/>
            <a:ext cx="1691640" cy="73152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Operation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4572000"/>
            <a:ext cx="2103120" cy="73152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Performance
Evaluation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40280" y="4480560"/>
            <a:ext cx="1828800" cy="73152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78240" y="2194560"/>
            <a:ext cx="2194560" cy="109728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Support
(Resources, competence,
knowledge, communication,
documented information)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377440" y="1691640"/>
            <a:ext cx="228600" cy="822960"/>
          </a:xfrm>
          <a:prstGeom prst="line">
            <a:avLst/>
          </a:prstGeom>
          <a:ln w="3048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251960" y="1691640"/>
            <a:ext cx="365760" cy="822960"/>
          </a:xfrm>
          <a:prstGeom prst="line">
            <a:avLst/>
          </a:prstGeom>
          <a:ln w="3048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172200" y="2514600"/>
            <a:ext cx="365760" cy="1280160"/>
          </a:xfrm>
          <a:prstGeom prst="line">
            <a:avLst/>
          </a:prstGeom>
          <a:ln w="3048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6400800" y="4206240"/>
            <a:ext cx="137160" cy="502920"/>
          </a:xfrm>
          <a:prstGeom prst="line">
            <a:avLst/>
          </a:prstGeom>
          <a:ln w="3048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 flipV="1">
            <a:off x="4069080" y="4846320"/>
            <a:ext cx="502920" cy="91440"/>
          </a:xfrm>
          <a:prstGeom prst="line">
            <a:avLst/>
          </a:prstGeom>
          <a:ln w="3048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 flipV="1">
            <a:off x="1600200" y="2880360"/>
            <a:ext cx="640080" cy="1920240"/>
          </a:xfrm>
          <a:prstGeom prst="line">
            <a:avLst/>
          </a:prstGeom>
          <a:ln w="3048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1520" y="562356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000000"/>
                </a:solidFill>
              </a:defRPr>
            </a:pPr>
            <a:r>
              <a:t>The system integrates strategic direction, structured innovation activities, governance decisions, performance review and continual improvement.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End-to-End Innovation Management Process Map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Macro process from intent to value realization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Process Map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286000"/>
            <a:ext cx="123444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1. Understand Context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37360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938528" y="2286000"/>
            <a:ext cx="123444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2. Set Direction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172968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374136" y="2286000"/>
            <a:ext cx="1234440" cy="91440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3. Establish Governance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08576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809744" y="2286000"/>
            <a:ext cx="141732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4. Plan Portfolio &amp; Resources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27064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428232" y="2286000"/>
            <a:ext cx="141732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5. Manage Opportunities &amp; Ideas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845552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046720" y="2286000"/>
            <a:ext cx="1417320" cy="91440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6. Validate &amp; Develop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464040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665208" y="2286000"/>
            <a:ext cx="123444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7. Implement &amp; Scale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0899648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1100816" y="2286000"/>
            <a:ext cx="123444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8. Evaluate Performance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335256" y="2743200"/>
            <a:ext cx="164592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2536424" y="2286000"/>
            <a:ext cx="1234440" cy="91440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9. Review &amp; Improve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97280" y="4114800"/>
            <a:ext cx="2011680" cy="5029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Culture &amp; leadership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03320" y="4114800"/>
            <a:ext cx="2011680" cy="5029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Collaboration &amp; knowledge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114800"/>
            <a:ext cx="2011680" cy="5029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Documented information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15400" y="4114800"/>
            <a:ext cx="2011680" cy="5029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Risk &amp; learning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983480"/>
            <a:ext cx="106984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F4E79"/>
                </a:solidFill>
              </a:defRPr>
            </a:pPr>
            <a:r>
              <a:t>Outputs:</a:t>
            </a:r>
          </a:p>
          <a:p>
            <a:pPr>
              <a:defRPr sz="1200">
                <a:solidFill>
                  <a:srgbClr val="000000"/>
                </a:solidFill>
              </a:defRPr>
            </a:pPr>
            <a:r>
              <a:t>innovation opportunities, validated concepts, balanced portfolios, implemented solutions, realized value, institutional learning and improvement actions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1–2: Context, Strategic Direction &amp; Intent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Starting conditions that shape the innovation management 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Context &amp; Direction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657600" cy="448056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365760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351129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Inputs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338328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Internal and external issues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Stakeholder needs and expectations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Business strategy, risk appetite and ambition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Existing capabilities, constraints and opportunities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417320"/>
            <a:ext cx="3657600" cy="448056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4840" y="1417320"/>
            <a:ext cx="365760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7992" y="1444752"/>
            <a:ext cx="351129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Key Activities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819656"/>
            <a:ext cx="338328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Analyze context and uncertainty drivers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Define innovation intent and innovation policy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Set innovation objectives and high-level indicators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Confirm system scope and intended outcomes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417320"/>
            <a:ext cx="3246120" cy="448056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75320" y="1417320"/>
            <a:ext cx="32461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1444752"/>
            <a:ext cx="30998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Outputs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1819656"/>
            <a:ext cx="297180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Clear strategic direction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Innovation policy and objectives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Scope of the innovation management system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Decision criteria for governance and portfolio activities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3: Leadership, Governance &amp; Roles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How oversight and accountability are established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Governance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011680" cy="6858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Top Management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80" y="1645920"/>
            <a:ext cx="2377440" cy="86868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Innovation Steering
Committee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23560" y="1645920"/>
            <a:ext cx="2011680" cy="86868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Portfolio / PMO
Function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01000" y="1645920"/>
            <a:ext cx="2011680" cy="86868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Innovation Process
Owner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3840480"/>
            <a:ext cx="2377440" cy="86868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Functions / BUs /
Teams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3560" y="3840480"/>
            <a:ext cx="2377440" cy="86868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Project / Venture /
Initiative Owners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1737360" y="2103120"/>
            <a:ext cx="1188720" cy="22860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303520" y="2103120"/>
            <a:ext cx="32004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635240" y="2103120"/>
            <a:ext cx="36576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4069080" y="2514600"/>
            <a:ext cx="0" cy="132588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720840" y="2514600"/>
            <a:ext cx="0" cy="132588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7240" y="5303520"/>
            <a:ext cx="103327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000000"/>
                </a:solidFill>
              </a:defRPr>
            </a:pPr>
            <a:r>
              <a:t>Governance responsibilities typically cover intent, resources, risk, decision rights, portfolio balancing, monitoring and management review.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4: Planning, Resources &amp; Support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System planning that enables innovation execution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Planning &amp; Support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566160" cy="448056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35661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34198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Planning Elements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329184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Risks and opportunities related to the management system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Innovation objectives, plans and targets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Portfolio planning, prioritization and allocation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Interfaces with strategy, operations, finance and risk management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417320"/>
            <a:ext cx="3566160" cy="448056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417320"/>
            <a:ext cx="35661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16552" y="1444752"/>
            <a:ext cx="34198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Support Enablers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19656"/>
            <a:ext cx="329184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Resources, budget and infrastructure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Competence, awareness and culture-building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Communication and stakeholder engagement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Knowledge management and collaboration mechanisms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474720" cy="448056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417320"/>
            <a:ext cx="3474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5592" y="1444752"/>
            <a:ext cx="3328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Control 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819656"/>
            <a:ext cx="320040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Documented information and records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Governance calendars and decision criteria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Training records, role assignments and communication plans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Portfolio dashboards and resource plans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5: Opportunity, Insight &amp; Idea Management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Front-end flow for identifying and shaping opportunities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Front End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011680"/>
            <a:ext cx="1600200" cy="86868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Signal / Insight Capture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88920" y="2011680"/>
            <a:ext cx="1600200" cy="86868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Opportunity Framing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0" y="2011680"/>
            <a:ext cx="1600200" cy="86868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Idea Generation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12280" y="2011680"/>
            <a:ext cx="1600200" cy="86868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Preliminary Evaluation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69680" y="2011680"/>
            <a:ext cx="1600200" cy="86868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Decision to Explore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286000" y="2450592"/>
            <a:ext cx="50292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389120" y="2450592"/>
            <a:ext cx="41148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00800" y="2450592"/>
            <a:ext cx="41148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412480" y="2450592"/>
            <a:ext cx="45720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14400" y="3749039"/>
            <a:ext cx="10332720" cy="178308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3749039"/>
            <a:ext cx="10332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7552" y="3776471"/>
            <a:ext cx="10186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Good Practice Outputs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151375"/>
            <a:ext cx="10058400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Documented opportunity statement, assumptions, intended value, relevant stakeholders, evidence gaps, initial risks and recommended next step.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6: Validation, Experimentation &amp; Development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Moving from promising opportunities to robust solutions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Validation &amp; Development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011680"/>
            <a:ext cx="1783080" cy="109728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Hypothesis / Assumption Definition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468880" y="2560320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926080" y="2011680"/>
            <a:ext cx="1783080" cy="109728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Experiment / Test Design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709160" y="2560320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166360" y="2011680"/>
            <a:ext cx="1783080" cy="109728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Evidence Generation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949440" y="2560320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406640" y="2011680"/>
            <a:ext cx="1783080" cy="109728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Learning Review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189720" y="2560320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646920" y="2011680"/>
            <a:ext cx="1783080" cy="109728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Decision:
Continue / Pivot / Hold / Stop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4069080"/>
            <a:ext cx="10972800" cy="14173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8680" y="4069080"/>
            <a:ext cx="1097280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1832" y="4096512"/>
            <a:ext cx="1082649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Control Focus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471416"/>
            <a:ext cx="1069848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Evidence quality, learning capture, uncertainty reduction, risk management, design decisions, stakeholder feedback and go/no-go governance.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7: Implementation, Deployment &amp; Scaling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Converting validated innovation into operational or market reality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Deployment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474720" cy="448056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3474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3328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Transition Activities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320040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Implementation planning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Operational readiness and handover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Change management and communication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Capability transfer and adoption support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417320"/>
            <a:ext cx="3474720" cy="448056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417320"/>
            <a:ext cx="3474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16552" y="1444752"/>
            <a:ext cx="3328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Scaling Decisions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19656"/>
            <a:ext cx="320040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Pilot review and deployment criteria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Resource release for rollout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Portfolio rebalancing and dependency management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Monitoring of value realization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474720" cy="448056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417320"/>
            <a:ext cx="3474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5592" y="1444752"/>
            <a:ext cx="3328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Typical Outputs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819656"/>
            <a:ext cx="320040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Implemented solution, product or process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Updated operating procedures / controls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Adoption metrics and benefit tracking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Lessons learned for the system knowledge base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Cross-Cutting Controls: Knowledge, IP &amp; Collaboration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Important supporting elements integrated across the lifecycle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Cross-Cutting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566160" cy="448056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35661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34198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Knowledge &amp; Learning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329184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Capture insights, test results, decisions and lessons learned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Preserve traceability from opportunity to outcome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Enable reuse of learning across teams and initiatives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417320"/>
            <a:ext cx="3566160" cy="448056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417320"/>
            <a:ext cx="35661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16552" y="1444752"/>
            <a:ext cx="34198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Intellectual Property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19656"/>
            <a:ext cx="329184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Consider ownership, confidentiality, protection and freedom-to-operate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Integrate IP decisions at appropriate decision gates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Align with legal and commercial strategy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474720" cy="448056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417320"/>
            <a:ext cx="3474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5592" y="1444752"/>
            <a:ext cx="3328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Collaboration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819656"/>
            <a:ext cx="320040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Define partner roles, interfaces and decision rights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Manage confidentiality and information-sharing rules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Monitor collaboration performance and value creation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8: Performance Evaluation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How the organization measures the effectiveness of the innovation management 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Performance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78308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System Conditions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80360" y="1828800"/>
            <a:ext cx="178308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Innovation 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20640" y="1828800"/>
            <a:ext cx="1783080" cy="91440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Initiative Performance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60920" y="1828800"/>
            <a:ext cx="178308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Portfolio Performance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0" y="1828800"/>
            <a:ext cx="178308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Value Realization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246120"/>
            <a:ext cx="10789920" cy="214884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3246120"/>
            <a:ext cx="107899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273552"/>
            <a:ext cx="106436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Illustrative Measures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648456"/>
            <a:ext cx="10515600" cy="1673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lead time for key decisions, quality of validated learning, portfolio balance, resource utilization, percentage of initiatives with current evidence, adoption indicators, benefit realization and improvement action closure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8–9: Internal Audit &amp; Management Review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Formal evaluation and strategic review cycle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Audit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5394960" cy="448056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53949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444752"/>
            <a:ext cx="52486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Internal Audit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9656"/>
            <a:ext cx="512064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Confirms conformity to planned arrangements and ISO 56001 requirements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Evaluates implementation and effectiveness of system processes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Generates findings, nonconformities, observations and opportunities for improvement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417320"/>
            <a:ext cx="5394960" cy="448056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417320"/>
            <a:ext cx="539496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45352" y="1444752"/>
            <a:ext cx="524865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Management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1819656"/>
            <a:ext cx="5120640" cy="400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Reviews strategic relevance, performance, risks, opportunities, resources and audit results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Confirms decisions on system suitability, adequacy, effectiveness and improvement priorities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Drives actions, accountability and follow-up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Process 9: Improvement &amp; Learning Loop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Continual improvement closes the system loop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Improvement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645920" cy="91440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Issue / Insight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377440" y="2560320"/>
            <a:ext cx="36576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971800" y="2103120"/>
            <a:ext cx="164592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Analysis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617720" y="2560320"/>
            <a:ext cx="36576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212080" y="2103120"/>
            <a:ext cx="164592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Action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0" y="2560320"/>
            <a:ext cx="36576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452360" y="2103120"/>
            <a:ext cx="164592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Verification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098280" y="2560320"/>
            <a:ext cx="365760" cy="0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692640" y="2103120"/>
            <a:ext cx="164592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000000"/>
                </a:solidFill>
              </a:rPr>
              <a:t>Standardize &amp; Share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749039"/>
            <a:ext cx="10332720" cy="160020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3749039"/>
            <a:ext cx="1033272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7552" y="3776471"/>
            <a:ext cx="1018641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Sources for Improvement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151375"/>
            <a:ext cx="10058400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audits, management reviews, performance metrics, lessons learned, collaboration feedback, stakeholder insight, failed experiments, realized benefits and changing strategic context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Implementation Roadmap for Adopting the Process Map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Suggested phased rollout of the innovation management 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Roadmap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82880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Phase 1
Design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926080"/>
            <a:ext cx="1828800" cy="160020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Context analysis
Scope
Policy
Objectives
Roles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468880" y="2267712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880360" y="1828800"/>
            <a:ext cx="182880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Phase 2
Build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2926080"/>
            <a:ext cx="1828800" cy="160020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Governance
Processes
Templates
Records
Competence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709160" y="2267712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120640" y="1828800"/>
            <a:ext cx="1828800" cy="914400"/>
          </a:xfrm>
          <a:prstGeom prst="roundRect">
            <a:avLst/>
          </a:prstGeom>
          <a:solidFill>
            <a:srgbClr val="FCE4D6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Phase 3
Pilot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2926080"/>
            <a:ext cx="1828800" cy="160020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Apply on selected
innovation initiatives
Refine controls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949440" y="2267712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360920" y="1828800"/>
            <a:ext cx="1828800" cy="914400"/>
          </a:xfrm>
          <a:prstGeom prst="roundRect">
            <a:avLst/>
          </a:prstGeom>
          <a:solidFill>
            <a:srgbClr val="DDEBF7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Phase 4
Integrate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60920" y="2926080"/>
            <a:ext cx="1828800" cy="160020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Portfolio cadence
Performance monitoring
Audit planning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189720" y="2267712"/>
            <a:ext cx="274320" cy="0"/>
          </a:xfrm>
          <a:prstGeom prst="line">
            <a:avLst/>
          </a:prstGeom>
          <a:ln w="2540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601200" y="1828800"/>
            <a:ext cx="1828800" cy="914400"/>
          </a:xfrm>
          <a:prstGeom prst="roundRect">
            <a:avLst/>
          </a:prstGeom>
          <a:solidFill>
            <a:srgbClr val="E2EFDA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00000"/>
                </a:solidFill>
              </a:rPr>
              <a:t>Phase 5
Improve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01200" y="2926080"/>
            <a:ext cx="1828800" cy="160020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>
                <a:solidFill>
                  <a:srgbClr val="000000"/>
                </a:solidFill>
              </a:rPr>
              <a:t>Management review
Corrective action
Maturity uplift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</a:rPr>
              <a:t>Key Takeaways</a:t>
            </a:r>
          </a:p>
          <a:p>
            <a:pPr>
              <a:defRPr sz="1100">
                <a:solidFill>
                  <a:srgbClr val="595959"/>
                </a:solidFill>
              </a:defRPr>
            </a:pPr>
            <a:r>
              <a:t>Summary for executive briefing and deployment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60120"/>
            <a:ext cx="2926080" cy="347472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Summary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600200"/>
            <a:ext cx="10607040" cy="4389120"/>
          </a:xfrm>
          <a:prstGeom prst="roundRect">
            <a:avLst/>
          </a:prstGeom>
          <a:solidFill>
            <a:srgbClr val="F2F8FC"/>
          </a:solidFill>
          <a:ln w="1524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1600200"/>
            <a:ext cx="10607040" cy="329184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0392" y="1627632"/>
            <a:ext cx="10460736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Executive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02536"/>
            <a:ext cx="10332720" cy="391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ISO 56001 requires a managed innovation system, not only isolated innovation projects.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The process map links strategic intent, governance, opportunity management, development, implementation, measurement and improvement.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Cross-cutting disciplines such as documented information, knowledge, collaboration, competence and IP strengthen the system.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Internal audit and management review are essential to confirming system effectiveness and driving improvement.</a:t>
            </a:r>
          </a:p>
          <a:p>
            <a:pPr>
              <a:spcAft>
                <a:spcPts val="300"/>
              </a:spcAft>
              <a:defRPr sz="1100">
                <a:solidFill>
                  <a:srgbClr val="000000"/>
                </a:solidFill>
              </a:defRPr>
            </a:pPr>
            <a:r>
              <a:t>This deck can serve as the core process-map presentation within a broader ISO 56001 toolkit set.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19672"/>
            <a:ext cx="12191695" cy="338328"/>
          </a:xfrm>
          <a:prstGeom prst="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8600" y="6547104"/>
            <a:ext cx="96012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t>ISO 56001:2024 | Innovation Management Process Map | Master Prompt V6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537960"/>
            <a:ext cx="6400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