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-68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138160" cy="393192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350" b="1">
                <a:solidFill>
                  <a:srgbClr val="FFFFFF"/>
                </a:solidFill>
                <a:latin typeface="Cambria"/>
              </a:rPr>
              <a:t>INFORMATION SECURITY PROCESS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66760" y="100584"/>
            <a:ext cx="3429000" cy="310896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19" b="0">
                <a:solidFill>
                  <a:srgbClr val="FFFFFF"/>
                </a:solidFill>
                <a:latin typeface="Cambria"/>
              </a:rPr>
              <a:t>Editable ISMS framework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56032" y="960120"/>
            <a:ext cx="1353312" cy="1115568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220" b="1">
                <a:solidFill>
                  <a:srgbClr val="000000"/>
                </a:solidFill>
                <a:latin typeface="Cambria"/>
              </a:rPr>
              <a:t>Inputs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50">
                <a:solidFill>
                  <a:srgbClr val="595959"/>
                </a:solidFill>
                <a:latin typeface="Cambria"/>
              </a:rPr>
              <a:t>Business context
Stakeholder obligations
Threat environment
Assets &amp; services</a:t>
            </a:r>
          </a:p>
        </p:txBody>
      </p:sp>
      <p:sp>
        <p:nvSpPr>
          <p:cNvPr id="6" name="Right Arrow 5"/>
          <p:cNvSpPr/>
          <p:nvPr/>
        </p:nvSpPr>
        <p:spPr>
          <a:xfrm>
            <a:off x="1645920" y="1380744"/>
            <a:ext cx="256032" cy="219456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874519" y="914400"/>
            <a:ext cx="1874519" cy="841248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90" b="1">
                <a:solidFill>
                  <a:srgbClr val="000000"/>
                </a:solidFill>
                <a:latin typeface="Cambria"/>
              </a:rPr>
              <a:t>Context &amp; Scope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9">
                <a:solidFill>
                  <a:srgbClr val="595959"/>
                </a:solidFill>
                <a:latin typeface="Cambria"/>
              </a:rPr>
              <a:t>Business • obligations • boundaries</a:t>
            </a:r>
          </a:p>
        </p:txBody>
      </p:sp>
      <p:sp>
        <p:nvSpPr>
          <p:cNvPr id="9" name="Right Arrow 8"/>
          <p:cNvSpPr/>
          <p:nvPr/>
        </p:nvSpPr>
        <p:spPr>
          <a:xfrm>
            <a:off x="3776472" y="1225296"/>
            <a:ext cx="219456" cy="192024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087368" y="914400"/>
            <a:ext cx="1874519" cy="841248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90" b="1">
                <a:solidFill>
                  <a:srgbClr val="000000"/>
                </a:solidFill>
                <a:latin typeface="Cambria"/>
              </a:rPr>
              <a:t>Leadership &amp; Policy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9">
                <a:solidFill>
                  <a:srgbClr val="595959"/>
                </a:solidFill>
                <a:latin typeface="Cambria"/>
              </a:rPr>
              <a:t>Direction • roles • accountability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5989320" y="1225296"/>
            <a:ext cx="219456" cy="192024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300216" y="914400"/>
            <a:ext cx="1874519" cy="841248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90" b="1">
                <a:solidFill>
                  <a:srgbClr val="000000"/>
                </a:solidFill>
                <a:latin typeface="Cambria"/>
              </a:rPr>
              <a:t>Objectives &amp; Planning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9">
                <a:solidFill>
                  <a:srgbClr val="595959"/>
                </a:solidFill>
                <a:latin typeface="Cambria"/>
              </a:rPr>
              <a:t>Targets • change • resources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8202167" y="1225296"/>
            <a:ext cx="219456" cy="192024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513063" y="914400"/>
            <a:ext cx="1874519" cy="841248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90" b="1">
                <a:solidFill>
                  <a:srgbClr val="000000"/>
                </a:solidFill>
                <a:latin typeface="Cambria"/>
              </a:rPr>
              <a:t>Management Review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9">
                <a:solidFill>
                  <a:srgbClr val="595959"/>
                </a:solidFill>
                <a:latin typeface="Cambria"/>
              </a:rPr>
              <a:t>Decisions • priorities • improvement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874519" y="2039112"/>
            <a:ext cx="1874519" cy="841248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40" b="1">
                <a:solidFill>
                  <a:srgbClr val="000000"/>
                </a:solidFill>
                <a:latin typeface="Cambria"/>
              </a:rPr>
              <a:t>Identify Context &amp; Assets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00">
                <a:solidFill>
                  <a:srgbClr val="595959"/>
                </a:solidFill>
                <a:latin typeface="Cambria"/>
              </a:rPr>
              <a:t>Information • systems • services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3776472" y="2350008"/>
            <a:ext cx="219456" cy="19202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087368" y="2039112"/>
            <a:ext cx="1874519" cy="841248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40" b="1">
                <a:solidFill>
                  <a:srgbClr val="000000"/>
                </a:solidFill>
                <a:latin typeface="Cambria"/>
              </a:rPr>
              <a:t>Assess Risk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00">
                <a:solidFill>
                  <a:srgbClr val="595959"/>
                </a:solidFill>
                <a:latin typeface="Cambria"/>
              </a:rPr>
              <a:t>Scenario • likelihood • impact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5989320" y="2350008"/>
            <a:ext cx="219456" cy="19202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6300216" y="2039112"/>
            <a:ext cx="1874519" cy="841248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40" b="1">
                <a:solidFill>
                  <a:srgbClr val="000000"/>
                </a:solidFill>
                <a:latin typeface="Cambria"/>
              </a:rPr>
              <a:t>Treat Risk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00">
                <a:solidFill>
                  <a:srgbClr val="595959"/>
                </a:solidFill>
                <a:latin typeface="Cambria"/>
              </a:rPr>
              <a:t>Avoid • modify • share • retain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8202167" y="2350008"/>
            <a:ext cx="219456" cy="19202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8513063" y="2039112"/>
            <a:ext cx="1874519" cy="841248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40" b="1">
                <a:solidFill>
                  <a:srgbClr val="000000"/>
                </a:solidFill>
                <a:latin typeface="Cambria"/>
              </a:rPr>
              <a:t>SoA &amp; Acceptance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00">
                <a:solidFill>
                  <a:srgbClr val="595959"/>
                </a:solidFill>
                <a:latin typeface="Cambria"/>
              </a:rPr>
              <a:t>Control decisions • residual risk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874519" y="3182112"/>
            <a:ext cx="1874519" cy="841248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80" b="1">
                <a:solidFill>
                  <a:srgbClr val="000000"/>
                </a:solidFill>
                <a:latin typeface="Cambria"/>
              </a:rPr>
              <a:t>Organizational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Governance • supplier • incident • continuity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087368" y="3182112"/>
            <a:ext cx="1874519" cy="841248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80" b="1">
                <a:solidFill>
                  <a:srgbClr val="000000"/>
                </a:solidFill>
                <a:latin typeface="Cambria"/>
              </a:rPr>
              <a:t>People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Lifecycle • awareness • remote work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0216" y="3182112"/>
            <a:ext cx="1874519" cy="841248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80" b="1">
                <a:solidFill>
                  <a:srgbClr val="000000"/>
                </a:solidFill>
                <a:latin typeface="Cambria"/>
              </a:rPr>
              <a:t>Physical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Access • environment • equipment • media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513063" y="3182112"/>
            <a:ext cx="1874519" cy="841248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80" b="1">
                <a:solidFill>
                  <a:srgbClr val="000000"/>
                </a:solidFill>
                <a:latin typeface="Cambria"/>
              </a:rPr>
              <a:t>Technological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IAM • endpoint • network • data • SDLC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874519" y="4325112"/>
            <a:ext cx="1874519" cy="841248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30" b="1">
                <a:solidFill>
                  <a:srgbClr val="000000"/>
                </a:solidFill>
                <a:latin typeface="Cambria"/>
              </a:rPr>
              <a:t>Monitor &amp; Measure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Objectives • controls • exceptions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3776472" y="4636008"/>
            <a:ext cx="219456" cy="192024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4087368" y="4325112"/>
            <a:ext cx="1874519" cy="841248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30" b="1">
                <a:solidFill>
                  <a:srgbClr val="000000"/>
                </a:solidFill>
                <a:latin typeface="Cambria"/>
              </a:rPr>
              <a:t>Incident &amp; Corrective Action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Respond • learn • remove causes</a:t>
            </a:r>
          </a:p>
        </p:txBody>
      </p:sp>
      <p:sp>
        <p:nvSpPr>
          <p:cNvPr id="32" name="Right Arrow 31"/>
          <p:cNvSpPr/>
          <p:nvPr/>
        </p:nvSpPr>
        <p:spPr>
          <a:xfrm>
            <a:off x="5989320" y="4636008"/>
            <a:ext cx="219456" cy="192024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6300216" y="4325112"/>
            <a:ext cx="1874519" cy="841248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30" b="1">
                <a:solidFill>
                  <a:srgbClr val="000000"/>
                </a:solidFill>
                <a:latin typeface="Cambria"/>
              </a:rPr>
              <a:t>Internal Audit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Objective evidence • findings</a:t>
            </a:r>
          </a:p>
        </p:txBody>
      </p:sp>
      <p:sp>
        <p:nvSpPr>
          <p:cNvPr id="34" name="Right Arrow 33"/>
          <p:cNvSpPr/>
          <p:nvPr/>
        </p:nvSpPr>
        <p:spPr>
          <a:xfrm>
            <a:off x="8202167" y="4636008"/>
            <a:ext cx="219456" cy="192024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8513063" y="4325112"/>
            <a:ext cx="1874519" cy="841248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30" b="1">
                <a:solidFill>
                  <a:srgbClr val="000000"/>
                </a:solidFill>
                <a:latin typeface="Cambria"/>
              </a:rPr>
              <a:t>Continual Improvement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Prioritize • implement • verify</a:t>
            </a:r>
          </a:p>
        </p:txBody>
      </p:sp>
      <p:sp>
        <p:nvSpPr>
          <p:cNvPr id="36" name="Right Arrow 35"/>
          <p:cNvSpPr/>
          <p:nvPr/>
        </p:nvSpPr>
        <p:spPr>
          <a:xfrm>
            <a:off x="10771632" y="3383280"/>
            <a:ext cx="256032" cy="219456"/>
          </a:xfrm>
          <a:prstGeom prst="rightArrow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11018520" y="2724912"/>
            <a:ext cx="941832" cy="155448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900" b="1">
                <a:solidFill>
                  <a:srgbClr val="000000"/>
                </a:solidFill>
                <a:latin typeface="Cambria"/>
              </a:rPr>
              <a:t>ISMS Results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680">
                <a:solidFill>
                  <a:srgbClr val="595959"/>
                </a:solidFill>
                <a:latin typeface="Cambria"/>
              </a:rPr>
              <a:t>Managed security risk
Protected information
Resilient services
Stakeholder confidence</a:t>
            </a:r>
          </a:p>
        </p:txBody>
      </p:sp>
      <p:sp>
        <p:nvSpPr>
          <p:cNvPr id="38" name="Left Arrow 37"/>
          <p:cNvSpPr/>
          <p:nvPr/>
        </p:nvSpPr>
        <p:spPr>
          <a:xfrm>
            <a:off x="1874519" y="5431536"/>
            <a:ext cx="9555480" cy="393192"/>
          </a:xfrm>
          <a:prstGeom prst="leftArrow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900" b="1">
                <a:solidFill>
                  <a:srgbClr val="1F4E79"/>
                </a:solidFill>
                <a:latin typeface="Cambria"/>
              </a:rPr>
              <a:t>Performance, incidents, changes, audit results and stakeholder needs feed back into risk, planning and management review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20040" y="5879592"/>
            <a:ext cx="11155680" cy="256032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830" b="0">
                <a:solidFill>
                  <a:srgbClr val="595959"/>
                </a:solidFill>
                <a:latin typeface="Cambria"/>
              </a:rPr>
              <a:t>Use organization-specific process names and owners. Control selection and applicability are confirmed through risk treatment and the Statement of Applicability.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28600" y="6464808"/>
            <a:ext cx="11731752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256032" y="6483096"/>
            <a:ext cx="7315200" cy="201168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3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589520" y="6483096"/>
            <a:ext cx="4315968" cy="201168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30" b="0">
                <a:solidFill>
                  <a:srgbClr val="595959"/>
                </a:solidFill>
                <a:latin typeface="Cambria"/>
              </a:rPr>
              <a:t>ISMS-MAT-002 | Version 1.0 | 2026-09-18 | Slide 1 of 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138160" cy="393192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350" b="1">
                <a:solidFill>
                  <a:srgbClr val="FFFFFF"/>
                </a:solidFill>
                <a:latin typeface="Cambria"/>
              </a:rPr>
              <a:t>1. ISMS GOVERNANCE &amp; DIRECTION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66760" y="100584"/>
            <a:ext cx="3429000" cy="310896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19" b="0">
                <a:solidFill>
                  <a:srgbClr val="FFFFFF"/>
                </a:solidFill>
                <a:latin typeface="Cambria"/>
              </a:rPr>
              <a:t>Leadership, context, scope and management control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078992"/>
            <a:ext cx="2395728" cy="1207008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210" b="1">
                <a:solidFill>
                  <a:srgbClr val="000000"/>
                </a:solidFill>
                <a:latin typeface="Cambria"/>
              </a:rPr>
              <a:t>Context &amp; Interested Parties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930">
                <a:solidFill>
                  <a:srgbClr val="595959"/>
                </a:solidFill>
                <a:latin typeface="Cambria"/>
              </a:rPr>
              <a:t>Business strategy
Legal / contractual needs
Threat &amp; technology change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944368" y="1545336"/>
            <a:ext cx="237744" cy="219456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264408" y="1078992"/>
            <a:ext cx="2395728" cy="1207008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210" b="1">
                <a:solidFill>
                  <a:srgbClr val="000000"/>
                </a:solidFill>
                <a:latin typeface="Cambria"/>
              </a:rPr>
              <a:t>ISMS Scope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930">
                <a:solidFill>
                  <a:srgbClr val="595959"/>
                </a:solidFill>
                <a:latin typeface="Cambria"/>
              </a:rPr>
              <a:t>Services • locations
systems • information
interfaces &amp; dependencies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705856" y="1545336"/>
            <a:ext cx="237744" cy="219456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025896" y="1078992"/>
            <a:ext cx="2395728" cy="1207008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210" b="1">
                <a:solidFill>
                  <a:srgbClr val="000000"/>
                </a:solidFill>
                <a:latin typeface="Cambria"/>
              </a:rPr>
              <a:t>Policy &amp; Responsibilities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930">
                <a:solidFill>
                  <a:srgbClr val="595959"/>
                </a:solidFill>
                <a:latin typeface="Cambria"/>
              </a:rPr>
              <a:t>Top management direction
Risk / control ownership
Escalation routes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8467344" y="1545336"/>
            <a:ext cx="237744" cy="219456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787384" y="1078992"/>
            <a:ext cx="2395728" cy="1207008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210" b="1">
                <a:solidFill>
                  <a:srgbClr val="000000"/>
                </a:solidFill>
                <a:latin typeface="Cambria"/>
              </a:rPr>
              <a:t>Objectives &amp; Resources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930">
                <a:solidFill>
                  <a:srgbClr val="595959"/>
                </a:solidFill>
                <a:latin typeface="Cambria"/>
              </a:rPr>
              <a:t>Security objectives
people • tools • budget
planned change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2651760"/>
            <a:ext cx="5349240" cy="365760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1150" b="1">
                <a:solidFill>
                  <a:srgbClr val="000000"/>
                </a:solidFill>
                <a:latin typeface="Cambria"/>
              </a:rPr>
              <a:t>Typical governance inputs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3090672"/>
            <a:ext cx="5029200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80" b="0">
                <a:solidFill>
                  <a:srgbClr val="000000"/>
                </a:solidFill>
                <a:latin typeface="Cambria"/>
              </a:rPr>
              <a:t>• Business / technology changes, incidents, threat information and stakeholder obligations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8368" y="3611879"/>
            <a:ext cx="5029200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80" b="0">
                <a:solidFill>
                  <a:srgbClr val="000000"/>
                </a:solidFill>
                <a:latin typeface="Cambria"/>
              </a:rPr>
              <a:t>• Risk status, SoA/control performance, audit results and objective/KPI trends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4133087"/>
            <a:ext cx="5029200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80" b="0">
                <a:solidFill>
                  <a:srgbClr val="000000"/>
                </a:solidFill>
                <a:latin typeface="Cambria"/>
              </a:rPr>
              <a:t>• Resource constraints, supplier/cloud dependencies and continuity requirements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99632" y="2651760"/>
            <a:ext cx="5349240" cy="365760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1150" b="1">
                <a:solidFill>
                  <a:srgbClr val="000000"/>
                </a:solidFill>
                <a:latin typeface="Cambria"/>
              </a:rPr>
              <a:t>Typical governance outputs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55080" y="3090672"/>
            <a:ext cx="5029200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80" b="0">
                <a:solidFill>
                  <a:srgbClr val="000000"/>
                </a:solidFill>
                <a:latin typeface="Cambria"/>
              </a:rPr>
              <a:t>• Approved policy, scope, roles, risk criteria and information security objectives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55080" y="3611879"/>
            <a:ext cx="5029200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80" b="0">
                <a:solidFill>
                  <a:srgbClr val="000000"/>
                </a:solidFill>
                <a:latin typeface="Cambria"/>
              </a:rPr>
              <a:t>• Resource, risk-acceptance, change and treatment decisions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55080" y="4133087"/>
            <a:ext cx="5029200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80" b="0">
                <a:solidFill>
                  <a:srgbClr val="000000"/>
                </a:solidFill>
                <a:latin typeface="Cambria"/>
              </a:rPr>
              <a:t>• Management-review actions with owners, due dates and follow-up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834640" y="5074920"/>
            <a:ext cx="6446520" cy="749808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180" b="1">
                <a:solidFill>
                  <a:srgbClr val="000000"/>
                </a:solidFill>
                <a:latin typeface="Cambria"/>
              </a:rPr>
              <a:t>Governance principle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900">
                <a:solidFill>
                  <a:srgbClr val="595959"/>
                </a:solidFill>
                <a:latin typeface="Cambria"/>
              </a:rPr>
              <a:t>Information security decisions should be risk-based, traceable to business needs and converted into clear ownership and operating evidence.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28600" y="6464808"/>
            <a:ext cx="11731752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56032" y="6483096"/>
            <a:ext cx="7315200" cy="201168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3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20" y="6483096"/>
            <a:ext cx="4315968" cy="201168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30" b="0">
                <a:solidFill>
                  <a:srgbClr val="595959"/>
                </a:solidFill>
                <a:latin typeface="Cambria"/>
              </a:rPr>
              <a:t>ISMS-MAT-002 | Version 1.0 | 2026-09-18 | Slide 2 of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138160" cy="393192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350" b="1">
                <a:solidFill>
                  <a:srgbClr val="FFFFFF"/>
                </a:solidFill>
                <a:latin typeface="Cambria"/>
              </a:rPr>
              <a:t>2. RISK ASSESSMENT, TREATMENT &amp; STATEMENT OF APPLICABILITY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66760" y="100584"/>
            <a:ext cx="3429000" cy="310896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19" b="0">
                <a:solidFill>
                  <a:srgbClr val="FFFFFF"/>
                </a:solidFill>
                <a:latin typeface="Cambria"/>
              </a:rPr>
              <a:t>Risk decisions drive control selection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65760" y="1143000"/>
            <a:ext cx="1664208" cy="1115568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1. Establish Context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00">
                <a:solidFill>
                  <a:srgbClr val="595959"/>
                </a:solidFill>
                <a:latin typeface="Cambria"/>
              </a:rPr>
              <a:t>Scope • risk criteria
obligations • dependencies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048256" y="1572768"/>
            <a:ext cx="201168" cy="19202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2304288" y="1143000"/>
            <a:ext cx="1664208" cy="1115568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2. Identify Risks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00">
                <a:solidFill>
                  <a:srgbClr val="595959"/>
                </a:solidFill>
                <a:latin typeface="Cambria"/>
              </a:rPr>
              <a:t>Information / assets
threat events • weaknesses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986784" y="1572768"/>
            <a:ext cx="201168" cy="19202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242816" y="1143000"/>
            <a:ext cx="1664208" cy="1115568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3. Analyze &amp; Evaluate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00">
                <a:solidFill>
                  <a:srgbClr val="595959"/>
                </a:solidFill>
                <a:latin typeface="Cambria"/>
              </a:rPr>
              <a:t>Likelihood • impact
compare with criteria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5925312" y="1572768"/>
            <a:ext cx="201168" cy="19202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181344" y="1143000"/>
            <a:ext cx="1664208" cy="1115568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4. Select Treatment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00">
                <a:solidFill>
                  <a:srgbClr val="595959"/>
                </a:solidFill>
                <a:latin typeface="Cambria"/>
              </a:rPr>
              <a:t>Avoid • modify
share • retain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7863840" y="1572768"/>
            <a:ext cx="201168" cy="19202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119872" y="1143000"/>
            <a:ext cx="1664208" cy="1115568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5. Select Controls &amp; SoA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00">
                <a:solidFill>
                  <a:srgbClr val="595959"/>
                </a:solidFill>
                <a:latin typeface="Cambria"/>
              </a:rPr>
              <a:t>Applicable controls
justification • status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9802368" y="1572768"/>
            <a:ext cx="201168" cy="19202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10058400" y="1143000"/>
            <a:ext cx="1664208" cy="1115568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6. Residual Risk Decision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00">
                <a:solidFill>
                  <a:srgbClr val="595959"/>
                </a:solidFill>
                <a:latin typeface="Cambria"/>
              </a:rPr>
              <a:t>Reassess exposure
accept / escalate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2761488"/>
            <a:ext cx="11064240" cy="365760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1150" b="1">
                <a:solidFill>
                  <a:srgbClr val="000000"/>
                </a:solidFill>
                <a:latin typeface="Cambria"/>
              </a:rPr>
              <a:t>Core risk-management records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291840"/>
            <a:ext cx="1901952" cy="941832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980" b="1">
                <a:solidFill>
                  <a:srgbClr val="000000"/>
                </a:solidFill>
                <a:latin typeface="Cambria"/>
              </a:rPr>
              <a:t>Risk Method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Likelihood/impact scales
risk acceptance criteria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907791" y="3291840"/>
            <a:ext cx="1901952" cy="941832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980" b="1">
                <a:solidFill>
                  <a:srgbClr val="000000"/>
                </a:solidFill>
                <a:latin typeface="Cambria"/>
              </a:rPr>
              <a:t>Risk Register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Scenario • owner • controls
inherent &amp; residual risk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175504" y="3291840"/>
            <a:ext cx="1901952" cy="941832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980" b="1">
                <a:solidFill>
                  <a:srgbClr val="000000"/>
                </a:solidFill>
                <a:latin typeface="Cambria"/>
              </a:rPr>
              <a:t>Risk Treatment Plan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Action • owner • due date
resources • evidence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43215" y="3291840"/>
            <a:ext cx="1901952" cy="941832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980" b="1">
                <a:solidFill>
                  <a:srgbClr val="000000"/>
                </a:solidFill>
                <a:latin typeface="Cambria"/>
              </a:rPr>
              <a:t>Statement of Applicability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Control applicability
justification • status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10928" y="3291840"/>
            <a:ext cx="1901952" cy="941832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980" b="1">
                <a:solidFill>
                  <a:srgbClr val="000000"/>
                </a:solidFill>
                <a:latin typeface="Cambria"/>
              </a:rPr>
              <a:t>Residual Risk Acceptance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Owner decision
conditions / escalation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4645152"/>
            <a:ext cx="5321808" cy="356616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1130" b="1">
                <a:solidFill>
                  <a:srgbClr val="000000"/>
                </a:solidFill>
                <a:latin typeface="Cambria"/>
              </a:rPr>
              <a:t>Good risk statements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86384" y="5074920"/>
            <a:ext cx="5010912" cy="2834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30" b="0">
                <a:solidFill>
                  <a:srgbClr val="000000"/>
                </a:solidFill>
                <a:latin typeface="Cambria"/>
              </a:rPr>
              <a:t>• Describe a plausible event or scenario, not only an asset or vulnerability.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86384" y="5422392"/>
            <a:ext cx="5010912" cy="2834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30" b="0">
                <a:solidFill>
                  <a:srgbClr val="000000"/>
                </a:solidFill>
                <a:latin typeface="Cambria"/>
              </a:rPr>
              <a:t>• State the business / security consequence that makes the risk meaningful.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86384" y="5769864"/>
            <a:ext cx="5010912" cy="2834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30" b="0">
                <a:solidFill>
                  <a:srgbClr val="000000"/>
                </a:solidFill>
                <a:latin typeface="Cambria"/>
              </a:rPr>
              <a:t>• Record existing controls before judging current exposure.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36208" y="4645152"/>
            <a:ext cx="5321808" cy="356616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1130" b="1">
                <a:solidFill>
                  <a:srgbClr val="000000"/>
                </a:solidFill>
                <a:latin typeface="Cambria"/>
              </a:rPr>
              <a:t>Key decision rules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82512" y="5074920"/>
            <a:ext cx="5010912" cy="2834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30" b="0">
                <a:solidFill>
                  <a:srgbClr val="000000"/>
                </a:solidFill>
                <a:latin typeface="Cambria"/>
              </a:rPr>
              <a:t>• Do not make Annex A controls automatically applicable without treatment logic.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382512" y="5422392"/>
            <a:ext cx="5010912" cy="2834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30" b="0">
                <a:solidFill>
                  <a:srgbClr val="000000"/>
                </a:solidFill>
                <a:latin typeface="Cambria"/>
              </a:rPr>
              <a:t>• Implementation completion does not equal effectiveness; verify operating evidence.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82512" y="5769864"/>
            <a:ext cx="5010912" cy="2834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30" b="0">
                <a:solidFill>
                  <a:srgbClr val="000000"/>
                </a:solidFill>
                <a:latin typeface="Cambria"/>
              </a:rPr>
              <a:t>• Reassess risk after significant change, incident or control failure.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28600" y="6464808"/>
            <a:ext cx="11731752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256032" y="6483096"/>
            <a:ext cx="7315200" cy="201168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3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89520" y="6483096"/>
            <a:ext cx="4315968" cy="201168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30" b="0">
                <a:solidFill>
                  <a:srgbClr val="595959"/>
                </a:solidFill>
                <a:latin typeface="Cambria"/>
              </a:rPr>
              <a:t>ISMS-MAT-002 | Version 1.0 | 2026-09-18 | Slide 3 of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138160" cy="393192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350" b="1">
                <a:solidFill>
                  <a:srgbClr val="FFFFFF"/>
                </a:solidFill>
                <a:latin typeface="Cambria"/>
              </a:rPr>
              <a:t>3. SECURITY CONTROL OPERATIONS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66760" y="100584"/>
            <a:ext cx="3429000" cy="310896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19" b="0">
                <a:solidFill>
                  <a:srgbClr val="FFFFFF"/>
                </a:solidFill>
                <a:latin typeface="Cambria"/>
              </a:rPr>
              <a:t>Organizational • People • Physical • Technological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005840"/>
            <a:ext cx="2496312" cy="594360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120" b="1">
                <a:solidFill>
                  <a:srgbClr val="000000"/>
                </a:solidFill>
                <a:latin typeface="Cambria"/>
              </a:rPr>
              <a:t>ORGANIZATIONAL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719072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Security governance and ownership</a:t>
            </a:r>
          </a:p>
        </p:txBody>
      </p:sp>
      <p:sp>
        <p:nvSpPr>
          <p:cNvPr id="7" name="Rectangle 6"/>
          <p:cNvSpPr/>
          <p:nvPr/>
        </p:nvSpPr>
        <p:spPr>
          <a:xfrm>
            <a:off x="530352" y="2203704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Asset / information management</a:t>
            </a:r>
          </a:p>
        </p:txBody>
      </p:sp>
      <p:sp>
        <p:nvSpPr>
          <p:cNvPr id="8" name="Rectangle 7"/>
          <p:cNvSpPr/>
          <p:nvPr/>
        </p:nvSpPr>
        <p:spPr>
          <a:xfrm>
            <a:off x="530352" y="2688336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Supplier and cloud security</a:t>
            </a:r>
          </a:p>
        </p:txBody>
      </p:sp>
      <p:sp>
        <p:nvSpPr>
          <p:cNvPr id="9" name="Rectangle 8"/>
          <p:cNvSpPr/>
          <p:nvPr/>
        </p:nvSpPr>
        <p:spPr>
          <a:xfrm>
            <a:off x="530352" y="3172968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Incident management and evidence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0352" y="3657600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Continuity and compliance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83280" y="1005840"/>
            <a:ext cx="2496312" cy="594360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120" b="1">
                <a:solidFill>
                  <a:srgbClr val="000000"/>
                </a:solidFill>
                <a:latin typeface="Cambria"/>
              </a:rPr>
              <a:t>PEOPLE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56432" y="1719072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Screening and employment terms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56432" y="2203704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Security awareness and competence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56432" y="2688336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Confidentiality obligations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456432" y="3172968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Role change / termination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56432" y="3657600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Remote work and event reporting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1005840"/>
            <a:ext cx="2496312" cy="594360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120" b="1">
                <a:solidFill>
                  <a:srgbClr val="000000"/>
                </a:solidFill>
                <a:latin typeface="Cambria"/>
              </a:rPr>
              <a:t>PHYSICAL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82512" y="1719072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Secure areas and entry control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82512" y="2203704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Physical monitoring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82512" y="2688336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Environmental protection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82512" y="3172968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Equipment / media security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382512" y="3657600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Utilities, cabling and disposal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235440" y="1005840"/>
            <a:ext cx="2496312" cy="594360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120" b="1">
                <a:solidFill>
                  <a:srgbClr val="000000"/>
                </a:solidFill>
                <a:latin typeface="Cambria"/>
              </a:rPr>
              <a:t>TECHNOLOGICAL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308592" y="1719072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Endpoint, identity and privileged access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308592" y="2203704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Vulnerability and configuration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308592" y="2688336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Data protection, backup and cryptography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308592" y="3172968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Logging, monitoring and networks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308592" y="3657600"/>
            <a:ext cx="2350008" cy="3840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10" b="0">
                <a:solidFill>
                  <a:srgbClr val="000000"/>
                </a:solidFill>
                <a:latin typeface="Cambria"/>
              </a:rPr>
              <a:t>• Secure development and technology change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2920" y="4480560"/>
            <a:ext cx="11064240" cy="365760"/>
          </a:xfrm>
          <a:prstGeom prst="roundRect">
            <a:avLst/>
          </a:prstGeom>
          <a:solidFill>
            <a:srgbClr val="EAF3F8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1150" b="1">
                <a:solidFill>
                  <a:srgbClr val="000000"/>
                </a:solidFill>
                <a:latin typeface="Cambria"/>
              </a:rPr>
              <a:t>Control lifecycle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58368" y="4992624"/>
            <a:ext cx="1874519" cy="786384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Design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Requirement • owner • procedure / configuration</a:t>
            </a:r>
          </a:p>
        </p:txBody>
      </p:sp>
      <p:sp>
        <p:nvSpPr>
          <p:cNvPr id="31" name="Right Arrow 30"/>
          <p:cNvSpPr/>
          <p:nvPr/>
        </p:nvSpPr>
        <p:spPr>
          <a:xfrm>
            <a:off x="2551176" y="5276088"/>
            <a:ext cx="219456" cy="192024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2880360" y="4992624"/>
            <a:ext cx="1874519" cy="786384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Implement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Deploy • communicate • train • configure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4773168" y="5276088"/>
            <a:ext cx="219456" cy="192024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5102352" y="4992624"/>
            <a:ext cx="1874519" cy="786384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Operate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Perform control • retain evidence • manage exceptions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6995160" y="5276088"/>
            <a:ext cx="219456" cy="192024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7324344" y="4992624"/>
            <a:ext cx="1874519" cy="786384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Monitor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Measure • review • investigate • escalate</a:t>
            </a:r>
          </a:p>
        </p:txBody>
      </p:sp>
      <p:sp>
        <p:nvSpPr>
          <p:cNvPr id="37" name="Right Arrow 36"/>
          <p:cNvSpPr/>
          <p:nvPr/>
        </p:nvSpPr>
        <p:spPr>
          <a:xfrm>
            <a:off x="9217152" y="5276088"/>
            <a:ext cx="219456" cy="192024"/>
          </a:xfrm>
          <a:prstGeom prst="right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9546336" y="4992624"/>
            <a:ext cx="1874519" cy="786384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00" b="1">
                <a:solidFill>
                  <a:srgbClr val="000000"/>
                </a:solidFill>
                <a:latin typeface="Cambria"/>
              </a:rPr>
              <a:t>Improve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780">
                <a:solidFill>
                  <a:srgbClr val="595959"/>
                </a:solidFill>
                <a:latin typeface="Cambria"/>
              </a:rPr>
              <a:t>Correct • strengthen • automate • simplify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66928" y="5961888"/>
            <a:ext cx="10972800" cy="228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860" b="0">
                <a:solidFill>
                  <a:srgbClr val="595959"/>
                </a:solidFill>
                <a:latin typeface="Cambria"/>
              </a:rPr>
              <a:t>Control evidence should demonstrate operation and review, not merely the existence of a policy or configuration screenshot.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28600" y="6464808"/>
            <a:ext cx="11731752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256032" y="6483096"/>
            <a:ext cx="7315200" cy="201168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3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589520" y="6483096"/>
            <a:ext cx="4315968" cy="201168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30" b="0">
                <a:solidFill>
                  <a:srgbClr val="595959"/>
                </a:solidFill>
                <a:latin typeface="Cambria"/>
              </a:rPr>
              <a:t>ISMS-MAT-002 | Version 1.0 | 2026-09-18 | Slide 4 of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138160" cy="393192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350" b="1">
                <a:solidFill>
                  <a:srgbClr val="FFFFFF"/>
                </a:solidFill>
                <a:latin typeface="Cambria"/>
              </a:rPr>
              <a:t>4. SUPPORT, INFORMATION &amp;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66760" y="100584"/>
            <a:ext cx="3429000" cy="310896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19" b="0">
                <a:solidFill>
                  <a:srgbClr val="FFFFFF"/>
                </a:solidFill>
                <a:latin typeface="Cambria"/>
              </a:rPr>
              <a:t>Resources that enable reliable ISMS operation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401568" y="2359152"/>
            <a:ext cx="5376672" cy="841248"/>
          </a:xfrm>
          <a:prstGeom prst="roundRect">
            <a:avLst/>
          </a:prstGeom>
          <a:solidFill>
            <a:srgbClr val="EAF3F8"/>
          </a:solidFill>
          <a:ln w="13970">
            <a:solidFill>
              <a:srgbClr val="1F4E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500" b="1">
                <a:solidFill>
                  <a:srgbClr val="000000"/>
                </a:solidFill>
                <a:latin typeface="Cambria"/>
              </a:rPr>
              <a:t>ISMS OPERATING PROCESSES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960">
                <a:solidFill>
                  <a:srgbClr val="595959"/>
                </a:solidFill>
                <a:latin typeface="Cambria"/>
              </a:rPr>
              <a:t>Governance • risk management • security controls • assurance • improvement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75488" y="932688"/>
            <a:ext cx="1901952" cy="950976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19" b="1">
                <a:solidFill>
                  <a:srgbClr val="000000"/>
                </a:solidFill>
                <a:latin typeface="Cambria"/>
              </a:rPr>
              <a:t>Competence &amp; Awareness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9">
                <a:solidFill>
                  <a:srgbClr val="595959"/>
                </a:solidFill>
                <a:latin typeface="Cambria"/>
              </a:rPr>
              <a:t>Role requirements
Training • awareness
security culture</a:t>
            </a:r>
          </a:p>
        </p:txBody>
      </p:sp>
      <p:sp>
        <p:nvSpPr>
          <p:cNvPr id="7" name="Down Arrow 6"/>
          <p:cNvSpPr/>
          <p:nvPr/>
        </p:nvSpPr>
        <p:spPr>
          <a:xfrm>
            <a:off x="1298448" y="1920240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2816352" y="932688"/>
            <a:ext cx="1901952" cy="950976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19" b="1">
                <a:solidFill>
                  <a:srgbClr val="000000"/>
                </a:solidFill>
                <a:latin typeface="Cambria"/>
              </a:rPr>
              <a:t>Documented Information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9">
                <a:solidFill>
                  <a:srgbClr val="595959"/>
                </a:solidFill>
                <a:latin typeface="Cambria"/>
              </a:rPr>
              <a:t>Approve • access
change • retain
protect • dispose</a:t>
            </a:r>
          </a:p>
        </p:txBody>
      </p:sp>
      <p:sp>
        <p:nvSpPr>
          <p:cNvPr id="9" name="Down Arrow 8"/>
          <p:cNvSpPr/>
          <p:nvPr/>
        </p:nvSpPr>
        <p:spPr>
          <a:xfrm>
            <a:off x="3639312" y="1920240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157216" y="932688"/>
            <a:ext cx="1901952" cy="950976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19" b="1">
                <a:solidFill>
                  <a:srgbClr val="000000"/>
                </a:solidFill>
                <a:latin typeface="Cambria"/>
              </a:rPr>
              <a:t>Knowledge &amp; Communication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9">
                <a:solidFill>
                  <a:srgbClr val="595959"/>
                </a:solidFill>
                <a:latin typeface="Cambria"/>
              </a:rPr>
              <a:t>Threat / lessons learned
internal / external
communications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5980176" y="1920240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498079" y="932688"/>
            <a:ext cx="1901952" cy="950976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19" b="1">
                <a:solidFill>
                  <a:srgbClr val="000000"/>
                </a:solidFill>
                <a:latin typeface="Cambria"/>
              </a:rPr>
              <a:t>Tools &amp; Infrastructure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9">
                <a:solidFill>
                  <a:srgbClr val="595959"/>
                </a:solidFill>
                <a:latin typeface="Cambria"/>
              </a:rPr>
              <a:t>Security platforms
repositories
resilient services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8321040" y="1920240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9838944" y="932688"/>
            <a:ext cx="1901952" cy="950976"/>
          </a:xfrm>
          <a:prstGeom prst="roundRect">
            <a:avLst/>
          </a:prstGeom>
          <a:solidFill>
            <a:srgbClr val="F2F2F2"/>
          </a:solidFill>
          <a:ln w="1397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19" b="1">
                <a:solidFill>
                  <a:srgbClr val="000000"/>
                </a:solidFill>
                <a:latin typeface="Cambria"/>
              </a:rPr>
              <a:t>Supplier / Cloud Support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9">
                <a:solidFill>
                  <a:srgbClr val="595959"/>
                </a:solidFill>
                <a:latin typeface="Cambria"/>
              </a:rPr>
              <a:t>Due diligence
contractual controls
monitoring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10661904" y="1920240"/>
            <a:ext cx="256032" cy="274320"/>
          </a:xfrm>
          <a:prstGeom prst="downArrow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502920" y="3730752"/>
            <a:ext cx="11100816" cy="356616"/>
          </a:xfrm>
          <a:prstGeom prst="round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1150" b="1">
                <a:solidFill>
                  <a:srgbClr val="000000"/>
                </a:solidFill>
                <a:latin typeface="Cambria"/>
              </a:rPr>
              <a:t>Evidence architecture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8" y="4242816"/>
            <a:ext cx="2359152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19" b="1">
                <a:solidFill>
                  <a:srgbClr val="000000"/>
                </a:solidFill>
                <a:latin typeface="Cambria"/>
              </a:rPr>
              <a:t>Governance Evidence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0">
                <a:solidFill>
                  <a:srgbClr val="595959"/>
                </a:solidFill>
                <a:latin typeface="Cambria"/>
              </a:rPr>
              <a:t>Policy • scope • objectives
management-review decisions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557015" y="4242816"/>
            <a:ext cx="2359152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19" b="1">
                <a:solidFill>
                  <a:srgbClr val="000000"/>
                </a:solidFill>
                <a:latin typeface="Cambria"/>
              </a:rPr>
              <a:t>Risk Evidence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0">
                <a:solidFill>
                  <a:srgbClr val="595959"/>
                </a:solidFill>
                <a:latin typeface="Cambria"/>
              </a:rPr>
              <a:t>Risk register • SoA
treatment and acceptance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64224" y="4242816"/>
            <a:ext cx="2359152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19" b="1">
                <a:solidFill>
                  <a:srgbClr val="000000"/>
                </a:solidFill>
                <a:latin typeface="Cambria"/>
              </a:rPr>
              <a:t>Operational Evidence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0">
                <a:solidFill>
                  <a:srgbClr val="595959"/>
                </a:solidFill>
                <a:latin typeface="Cambria"/>
              </a:rPr>
              <a:t>Tickets • logs • reviews
configurations • approvals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71432" y="4242816"/>
            <a:ext cx="2359152" cy="9326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19" b="1">
                <a:solidFill>
                  <a:srgbClr val="000000"/>
                </a:solidFill>
                <a:latin typeface="Cambria"/>
              </a:rPr>
              <a:t>Assurance Evidence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0">
                <a:solidFill>
                  <a:srgbClr val="595959"/>
                </a:solidFill>
                <a:latin typeface="Cambria"/>
              </a:rPr>
              <a:t>Audit • incidents • CAPA
monitoring and trends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542032" y="5440680"/>
            <a:ext cx="7114032" cy="585216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60" b="1">
                <a:solidFill>
                  <a:srgbClr val="000000"/>
                </a:solidFill>
                <a:latin typeface="Cambria"/>
              </a:rPr>
              <a:t>Practical rule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40">
                <a:solidFill>
                  <a:srgbClr val="595959"/>
                </a:solidFill>
                <a:latin typeface="Cambria"/>
              </a:rPr>
              <a:t>Keep evidence where work actually occurs when possible, but ensure it is controlled, retrievable and traceable to the relevant risk, control or management decision.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8600" y="6464808"/>
            <a:ext cx="11731752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56032" y="6483096"/>
            <a:ext cx="7315200" cy="201168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3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89520" y="6483096"/>
            <a:ext cx="4315968" cy="201168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30" b="0">
                <a:solidFill>
                  <a:srgbClr val="595959"/>
                </a:solidFill>
                <a:latin typeface="Cambria"/>
              </a:rPr>
              <a:t>ISMS-MAT-002 | Version 1.0 | 2026-09-18 | Slide 5 of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138160" cy="393192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350" b="1">
                <a:solidFill>
                  <a:srgbClr val="FFFFFF"/>
                </a:solidFill>
                <a:latin typeface="Cambria"/>
              </a:rPr>
              <a:t>5. INCIDENT, PERFORMANCE, AUDIT &amp; IMPROVEMENT LOOP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66760" y="100584"/>
            <a:ext cx="3429000" cy="310896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19" b="0">
                <a:solidFill>
                  <a:srgbClr val="FFFFFF"/>
                </a:solidFill>
                <a:latin typeface="Cambria"/>
              </a:rPr>
              <a:t>Evidence → decision → action → verified improvement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30352" y="1143000"/>
            <a:ext cx="1874519" cy="1124712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90" b="1">
                <a:solidFill>
                  <a:srgbClr val="000000"/>
                </a:solidFill>
                <a:latin typeface="Cambria"/>
              </a:rPr>
              <a:t>Monitor &amp; Measure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50">
                <a:solidFill>
                  <a:srgbClr val="595959"/>
                </a:solidFill>
                <a:latin typeface="Cambria"/>
              </a:rPr>
              <a:t>Objectives • controls
alerts • vulnerabilities
supplier / service trends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432304" y="1572768"/>
            <a:ext cx="320040" cy="219456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2907792" y="1143000"/>
            <a:ext cx="1874519" cy="1124712"/>
          </a:xfrm>
          <a:prstGeom prst="roundRect">
            <a:avLst/>
          </a:prstGeom>
          <a:solidFill>
            <a:srgbClr val="F4CCCC"/>
          </a:solidFill>
          <a:ln w="1397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90" b="1">
                <a:solidFill>
                  <a:srgbClr val="000000"/>
                </a:solidFill>
                <a:latin typeface="Cambria"/>
              </a:rPr>
              <a:t>Detect &amp; Respond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50">
                <a:solidFill>
                  <a:srgbClr val="595959"/>
                </a:solidFill>
                <a:latin typeface="Cambria"/>
              </a:rPr>
              <a:t>Events • incidents
containment • recovery
communication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809744" y="1572768"/>
            <a:ext cx="320040" cy="219456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285232" y="1143000"/>
            <a:ext cx="1874519" cy="1124712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90" b="1">
                <a:solidFill>
                  <a:srgbClr val="000000"/>
                </a:solidFill>
                <a:latin typeface="Cambria"/>
              </a:rPr>
              <a:t>Evaluate &amp; Audit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50">
                <a:solidFill>
                  <a:srgbClr val="595959"/>
                </a:solidFill>
                <a:latin typeface="Cambria"/>
              </a:rPr>
              <a:t>Analysis • internal audit
control effectiveness
compliance review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7187184" y="1572768"/>
            <a:ext cx="320040" cy="219456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662672" y="1143000"/>
            <a:ext cx="1874519" cy="1124712"/>
          </a:xfrm>
          <a:prstGeom prst="roundRect">
            <a:avLst/>
          </a:prstGeom>
          <a:solidFill>
            <a:srgbClr val="E2F0D9"/>
          </a:solidFill>
          <a:ln w="1397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90" b="1">
                <a:solidFill>
                  <a:srgbClr val="000000"/>
                </a:solidFill>
                <a:latin typeface="Cambria"/>
              </a:rPr>
              <a:t>Correct &amp; Improve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50">
                <a:solidFill>
                  <a:srgbClr val="595959"/>
                </a:solidFill>
                <a:latin typeface="Cambria"/>
              </a:rPr>
              <a:t>Correction • root cause
corrective action
risk / control change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9564624" y="1572768"/>
            <a:ext cx="320040" cy="219456"/>
          </a:xfrm>
          <a:prstGeom prst="right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10040112" y="1143000"/>
            <a:ext cx="1874519" cy="1124712"/>
          </a:xfrm>
          <a:prstGeom prst="roundRect">
            <a:avLst/>
          </a:prstGeom>
          <a:solidFill>
            <a:srgbClr val="D9EAF7"/>
          </a:solidFill>
          <a:ln w="1397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90" b="1">
                <a:solidFill>
                  <a:srgbClr val="000000"/>
                </a:solidFill>
                <a:latin typeface="Cambria"/>
              </a:rPr>
              <a:t>Management Review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50">
                <a:solidFill>
                  <a:srgbClr val="595959"/>
                </a:solidFill>
                <a:latin typeface="Cambria"/>
              </a:rPr>
              <a:t>Suitability • adequacy
effectiveness • resources
priorities</a:t>
            </a:r>
          </a:p>
        </p:txBody>
      </p:sp>
      <p:sp>
        <p:nvSpPr>
          <p:cNvPr id="14" name="Down Arrow 13"/>
          <p:cNvSpPr/>
          <p:nvPr/>
        </p:nvSpPr>
        <p:spPr>
          <a:xfrm>
            <a:off x="10826496" y="2441448"/>
            <a:ext cx="256032" cy="411480"/>
          </a:xfrm>
          <a:prstGeom prst="downArrow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Left Arrow 14"/>
          <p:cNvSpPr/>
          <p:nvPr/>
        </p:nvSpPr>
        <p:spPr>
          <a:xfrm>
            <a:off x="987552" y="2834640"/>
            <a:ext cx="9948672" cy="429768"/>
          </a:xfrm>
          <a:prstGeom prst="leftArrow">
            <a:avLst/>
          </a:prstGeom>
          <a:solidFill>
            <a:srgbClr val="EAF3F8"/>
          </a:solidFill>
          <a:ln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930" b="1">
                <a:solidFill>
                  <a:srgbClr val="1F4E79"/>
                </a:solidFill>
                <a:latin typeface="Cambria"/>
              </a:rPr>
              <a:t>Management decisions feed back into risk acceptance, treatment priorities, objectives, resources and control design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" y="3703320"/>
            <a:ext cx="5376672" cy="365760"/>
          </a:xfrm>
          <a:prstGeom prst="roundRect">
            <a:avLst/>
          </a:prstGeom>
          <a:solidFill>
            <a:srgbClr val="F4CCCC"/>
          </a:solidFill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1140" b="1">
                <a:solidFill>
                  <a:srgbClr val="000000"/>
                </a:solidFill>
                <a:latin typeface="Cambria"/>
              </a:rPr>
              <a:t>Escalate immediately when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8952" y="4151376"/>
            <a:ext cx="5029200" cy="3931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69" b="0">
                <a:solidFill>
                  <a:srgbClr val="000000"/>
                </a:solidFill>
                <a:latin typeface="Cambria"/>
              </a:rPr>
              <a:t>• Material or rapidly increasing security exposure is identified.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58952" y="4663440"/>
            <a:ext cx="5029200" cy="3931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69" b="0">
                <a:solidFill>
                  <a:srgbClr val="000000"/>
                </a:solidFill>
                <a:latin typeface="Cambria"/>
              </a:rPr>
              <a:t>• A serious incident or control failure requires executive / external coordination.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58952" y="5175504"/>
            <a:ext cx="5029200" cy="3931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69" b="0">
                <a:solidFill>
                  <a:srgbClr val="000000"/>
                </a:solidFill>
                <a:latin typeface="Cambria"/>
              </a:rPr>
              <a:t>• A legal, regulatory, contractual or customer obligation may be breached.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17920" y="3703320"/>
            <a:ext cx="5376672" cy="365760"/>
          </a:xfrm>
          <a:prstGeom prst="roundRect">
            <a:avLst/>
          </a:prstGeom>
          <a:solidFill>
            <a:srgbClr val="E2F0D9"/>
          </a:solidFill>
          <a:ln w="12700"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1140" b="1">
                <a:solidFill>
                  <a:srgbClr val="000000"/>
                </a:solidFill>
                <a:latin typeface="Cambria"/>
              </a:rPr>
              <a:t>Verify improvement using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82512" y="4151376"/>
            <a:ext cx="5029200" cy="3931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69" b="0">
                <a:solidFill>
                  <a:srgbClr val="000000"/>
                </a:solidFill>
                <a:latin typeface="Cambria"/>
              </a:rPr>
              <a:t>• Operating evidence showing the corrected process/control now works.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382512" y="4663440"/>
            <a:ext cx="5029200" cy="3931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69" b="0">
                <a:solidFill>
                  <a:srgbClr val="000000"/>
                </a:solidFill>
                <a:latin typeface="Cambria"/>
              </a:rPr>
              <a:t>• Trend or sampling evidence where effectiveness cannot be proven immediately.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82512" y="5175504"/>
            <a:ext cx="5029200" cy="3931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l">
              <a:spcAft>
                <a:spcPts val="0"/>
              </a:spcAft>
            </a:pPr>
            <a:r>
              <a:rPr sz="969" b="0">
                <a:solidFill>
                  <a:srgbClr val="000000"/>
                </a:solidFill>
                <a:latin typeface="Cambria"/>
              </a:rPr>
              <a:t>• Updated risk assessment / SoA / procedures when the change affects governance.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28600" y="6464808"/>
            <a:ext cx="11731752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256032" y="6483096"/>
            <a:ext cx="7315200" cy="201168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3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89520" y="6483096"/>
            <a:ext cx="4315968" cy="201168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30" b="0">
                <a:solidFill>
                  <a:srgbClr val="595959"/>
                </a:solidFill>
                <a:latin typeface="Cambria"/>
              </a:rPr>
              <a:t>ISMS-MAT-002 | Version 1.0 | 2026-09-18 | Slide 6 of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138160" cy="393192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350" b="1">
                <a:solidFill>
                  <a:srgbClr val="FFFFFF"/>
                </a:solidFill>
                <a:latin typeface="Cambria"/>
              </a:rPr>
              <a:t>6. PROCESS OWNERSHIP &amp; KPI STARTER MATRIX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66760" y="100584"/>
            <a:ext cx="3429000" cy="310896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919" b="0">
                <a:solidFill>
                  <a:srgbClr val="FFFFFF"/>
                </a:solidFill>
                <a:latin typeface="Cambria"/>
              </a:rPr>
              <a:t>Customize to the organization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347472" y="914400"/>
            <a:ext cx="1901952" cy="502920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Process Family</a:t>
            </a:r>
          </a:p>
        </p:txBody>
      </p:sp>
      <p:sp>
        <p:nvSpPr>
          <p:cNvPr id="6" name="Rectangle 5"/>
          <p:cNvSpPr/>
          <p:nvPr/>
        </p:nvSpPr>
        <p:spPr>
          <a:xfrm>
            <a:off x="2304288" y="914400"/>
            <a:ext cx="2057400" cy="502920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Typical Owner</a:t>
            </a:r>
          </a:p>
        </p:txBody>
      </p:sp>
      <p:sp>
        <p:nvSpPr>
          <p:cNvPr id="7" name="Rectangle 6"/>
          <p:cNvSpPr/>
          <p:nvPr/>
        </p:nvSpPr>
        <p:spPr>
          <a:xfrm>
            <a:off x="4434840" y="914400"/>
            <a:ext cx="3310128" cy="502920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Core Outputs</a:t>
            </a:r>
          </a:p>
        </p:txBody>
      </p:sp>
      <p:sp>
        <p:nvSpPr>
          <p:cNvPr id="8" name="Rectangle 7"/>
          <p:cNvSpPr/>
          <p:nvPr/>
        </p:nvSpPr>
        <p:spPr>
          <a:xfrm>
            <a:off x="7818120" y="914400"/>
            <a:ext cx="2084831" cy="502920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Example KPIs</a:t>
            </a:r>
          </a:p>
        </p:txBody>
      </p:sp>
      <p:sp>
        <p:nvSpPr>
          <p:cNvPr id="9" name="Rectangle 8"/>
          <p:cNvSpPr/>
          <p:nvPr/>
        </p:nvSpPr>
        <p:spPr>
          <a:xfrm>
            <a:off x="9985248" y="914400"/>
            <a:ext cx="1828800" cy="502920"/>
          </a:xfrm>
          <a:prstGeom prst="rect">
            <a:avLst/>
          </a:prstGeom>
          <a:solidFill>
            <a:srgbClr val="D9EAF7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980" b="1">
                <a:solidFill>
                  <a:srgbClr val="000000"/>
                </a:solidFill>
                <a:latin typeface="Cambria"/>
              </a:rPr>
              <a:t>Typical Evidence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7472" y="1444752"/>
            <a:ext cx="1901952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Governance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04288" y="1444752"/>
            <a:ext cx="20574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Top Management /
ISMS Manager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34840" y="1444752"/>
            <a:ext cx="3310128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Scope • policy • objectives
resources • management decisions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18120" y="1444752"/>
            <a:ext cx="2084831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Objective attainment
MR action closure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85248" y="1444752"/>
            <a:ext cx="18288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Policy • minutes
plans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47472" y="2286000"/>
            <a:ext cx="1901952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Risk Management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304288" y="2286000"/>
            <a:ext cx="2057400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Risk Owners /
ISMS Manager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34840" y="2286000"/>
            <a:ext cx="3310128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Risk register • SoA
treatment • acceptance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818120" y="2286000"/>
            <a:ext cx="2084831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High residual risks
Overdue treatment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985248" y="2286000"/>
            <a:ext cx="1828800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Risk / SoA
records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47472" y="3127248"/>
            <a:ext cx="1901952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Security Controls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304288" y="3127248"/>
            <a:ext cx="20574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Control / Process
Owners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34840" y="3127248"/>
            <a:ext cx="3310128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Operating control outcomes
exceptions • evidence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818120" y="3127248"/>
            <a:ext cx="2084831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Control effectiveness
Exceptions / ageing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985248" y="3127248"/>
            <a:ext cx="18288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Logs • tickets
reviews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47472" y="3968496"/>
            <a:ext cx="1901952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Incident &amp; Resilience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304288" y="3968496"/>
            <a:ext cx="2057400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Security / IT /
Business Owners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434840" y="3968496"/>
            <a:ext cx="3310128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Incident response • recovery
lessons • continuity actions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818120" y="3968496"/>
            <a:ext cx="2084831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Response time
Repeat incidents
Restore success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985248" y="3968496"/>
            <a:ext cx="1828800" cy="841248"/>
          </a:xfrm>
          <a:prstGeom prst="rect">
            <a:avLst/>
          </a:prstGeom>
          <a:solidFill>
            <a:srgbClr val="F2F2F2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Incident / DR
records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47472" y="4809744"/>
            <a:ext cx="1901952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Assurance &amp; Improvement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04288" y="4809744"/>
            <a:ext cx="20574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Internal Audit /
ISMS Manager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434840" y="4809744"/>
            <a:ext cx="3310128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Audit findings • CAPA
improvement actions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818120" y="4809744"/>
            <a:ext cx="2084831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Audit completion
Overdue findings
Recurrence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985248" y="4809744"/>
            <a:ext cx="1828800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A6A6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864" tIns="54864" rIns="54864" bIns="54864" rtlCol="0" anchor="ctr"/>
          <a:lstStyle/>
          <a:p>
            <a:pPr algn="ctr">
              <a:spcAft>
                <a:spcPts val="0"/>
              </a:spcAft>
            </a:pPr>
            <a:r>
              <a:rPr sz="869" b="0">
                <a:solidFill>
                  <a:srgbClr val="000000"/>
                </a:solidFill>
                <a:latin typeface="Cambria"/>
              </a:rPr>
              <a:t>Audit / CAPA
records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40080" y="5779008"/>
            <a:ext cx="10927080" cy="512064"/>
          </a:xfrm>
          <a:prstGeom prst="roundRect">
            <a:avLst/>
          </a:prstGeom>
          <a:solidFill>
            <a:srgbClr val="FFF2CC"/>
          </a:solidFill>
          <a:ln w="13970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4008" rIns="64008" rtlCol="0" anchor="ctr"/>
          <a:lstStyle/>
          <a:p>
            <a:pPr algn="ctr"/>
            <a:r>
              <a:rPr sz="1010" b="1">
                <a:solidFill>
                  <a:srgbClr val="000000"/>
                </a:solidFill>
                <a:latin typeface="Cambria"/>
              </a:rPr>
              <a:t>Customization rule</a:t>
            </a:r>
          </a:p>
          <a:p>
            <a:pPr algn="ctr">
              <a:spcBef>
                <a:spcPts val="200"/>
              </a:spcBef>
              <a:spcAft>
                <a:spcPts val="0"/>
              </a:spcAft>
            </a:pPr>
            <a:r>
              <a:rPr sz="819">
                <a:solidFill>
                  <a:srgbClr val="595959"/>
                </a:solidFill>
                <a:latin typeface="Cambria"/>
              </a:rPr>
              <a:t>Use organization-specific process names, owners, systems and indicators. Keep the map simple enough that personnel can explain how their work supports risk treatment, security objectives and ISMS outcomes.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28600" y="6464808"/>
            <a:ext cx="11731752" cy="9144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256032" y="6483096"/>
            <a:ext cx="7315200" cy="201168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730" b="0">
                <a:solidFill>
                  <a:srgbClr val="59595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589520" y="6483096"/>
            <a:ext cx="4315968" cy="201168"/>
          </a:xfrm>
          <a:prstGeom prst="rect">
            <a:avLst/>
          </a:prstGeom>
          <a:noFill/>
        </p:spPr>
        <p:txBody>
          <a:bodyPr wrap="none" lIns="54864" tIns="54864" rIns="54864" bIns="54864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730" b="0">
                <a:solidFill>
                  <a:srgbClr val="595959"/>
                </a:solidFill>
                <a:latin typeface="Cambria"/>
              </a:rPr>
              <a:t>ISMS-MAT-002 | Version 1.0 | 2026-09-18 | Slide 7 of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1190</Words>
  <Application>Microsoft Macintosh PowerPoint</Application>
  <PresentationFormat>Custom</PresentationFormat>
  <Paragraphs>225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Security Process Map</dc:title>
  <dc:subject>ISMS process framework aligned to ISO/IEC 27001:2022 + Amendment 1:2024</dc:subject>
  <dc:creator>ISO Toolkits</dc:creator>
  <cp:keywords>ISO 27001, ISMS, information security, process map, risk management, Statement of Applicability</cp:keywords>
  <dc:description>Editable basic-shape presentation built for broad PowerPoint compatibility.</dc:description>
  <cp:lastModifiedBy>ASUS</cp:lastModifiedBy>
  <cp:revision>2</cp:revision>
  <dcterms:created xsi:type="dcterms:W3CDTF">2013-01-27T09:14:16Z</dcterms:created>
  <dcterms:modified xsi:type="dcterms:W3CDTF">2026-09-18T02:59:04Z</dcterms:modified>
  <cp:category/>
</cp:coreProperties>
</file>