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" rIns="13716" tIns="13716" bIns="13716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HEALTH &amp; SAFETY PROCESS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OHSMS-MAT-002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Editable OH&amp;SMS framework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" y="1024128"/>
            <a:ext cx="1353312" cy="1115568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200" b="1">
                <a:solidFill>
                  <a:srgbClr val="000000"/>
                </a:solidFill>
                <a:latin typeface="Cambria"/>
              </a:rPr>
              <a:t>Inputs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Business context
Workers &amp; stakeholders
Hazards &amp; legal duties
Operational change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1664208" y="1463040"/>
            <a:ext cx="256032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901952" y="859536"/>
            <a:ext cx="1444752" cy="384048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LEADERSHIP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01952" y="950976"/>
            <a:ext cx="1856231" cy="804672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Context &amp; Scope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Activities • sites • workers • interfaces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785616" y="1243584"/>
            <a:ext cx="201168" cy="182880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096512" y="950976"/>
            <a:ext cx="1856231" cy="804672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OH&amp;S Policy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Commitment • safe work • prevention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5980176" y="1243584"/>
            <a:ext cx="201168" cy="182880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291072" y="950976"/>
            <a:ext cx="1856231" cy="804672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Roles &amp; Participation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Accountability • worker involvement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8174736" y="1243584"/>
            <a:ext cx="201168" cy="182880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485632" y="950976"/>
            <a:ext cx="1856231" cy="804672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Objectives &amp; Resources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Targets • competence • resources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901952" y="1975104"/>
            <a:ext cx="1444752" cy="384048"/>
          </a:xfrm>
          <a:prstGeom prst="roundRect">
            <a:avLst/>
          </a:prstGeom>
          <a:solidFill>
            <a:srgbClr val="FFF2CC"/>
          </a:solidFill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PLANNING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901952" y="2066543"/>
            <a:ext cx="1856231" cy="822960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Hazard Identification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Routine • non-routine • people • change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3785616" y="235915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096512" y="2066543"/>
            <a:ext cx="1856231" cy="822960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Risk &amp; Opportunity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OH&amp;S risk • OH&amp;SMS risk • opportunities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5980176" y="235915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291072" y="2066543"/>
            <a:ext cx="1856231" cy="822960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Legal / Other Requirements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Applicability • obligations • compliance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8174736" y="235915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485632" y="2066543"/>
            <a:ext cx="1856231" cy="822960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Action Planning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Controls • objectives • change planning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901952" y="3127248"/>
            <a:ext cx="1444752" cy="384048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OPERATIONS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901952" y="3218688"/>
            <a:ext cx="1856231" cy="822960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Operational Controls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Criteria • safe work • hierarchy of controls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096512" y="3218688"/>
            <a:ext cx="1856231" cy="822960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Change / Procurement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MOC • purchasing • contractors • outsourcing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91072" y="3218688"/>
            <a:ext cx="1856231" cy="822960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Emergency Preparedness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Scenarios • roles • drills • response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485632" y="3218688"/>
            <a:ext cx="1856231" cy="822960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Workplace Execution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40">
                <a:solidFill>
                  <a:srgbClr val="595959"/>
                </a:solidFill>
                <a:latin typeface="Cambria"/>
              </a:rPr>
              <a:t>Competence • supervision • field evidence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901952" y="4279392"/>
            <a:ext cx="1444752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ASSURANCE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01952" y="4370832"/>
            <a:ext cx="1856231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Monitor &amp; Evaluate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30">
                <a:solidFill>
                  <a:srgbClr val="595959"/>
                </a:solidFill>
                <a:latin typeface="Cambria"/>
              </a:rPr>
              <a:t>KPIs • inspections • exposure • compliance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3785616" y="4663440"/>
            <a:ext cx="201168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4096512" y="4370832"/>
            <a:ext cx="1856231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Incident &amp; Corrective Action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30">
                <a:solidFill>
                  <a:srgbClr val="595959"/>
                </a:solidFill>
                <a:latin typeface="Cambria"/>
              </a:rPr>
              <a:t>Respond • investigate • correct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5980176" y="4663440"/>
            <a:ext cx="201168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291072" y="4370832"/>
            <a:ext cx="1856231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Internal Audit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30">
                <a:solidFill>
                  <a:srgbClr val="595959"/>
                </a:solidFill>
                <a:latin typeface="Cambria"/>
              </a:rPr>
              <a:t>Evidence • findings • follow-up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8174736" y="4663440"/>
            <a:ext cx="201168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8485632" y="4370832"/>
            <a:ext cx="1856231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Management Review &amp; Improve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30">
                <a:solidFill>
                  <a:srgbClr val="595959"/>
                </a:solidFill>
                <a:latin typeface="Cambria"/>
              </a:rPr>
              <a:t>Decide • resource • improve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10771632" y="3383280"/>
            <a:ext cx="256032" cy="201168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11009376" y="2724912"/>
            <a:ext cx="941832" cy="1572768"/>
          </a:xfrm>
          <a:prstGeom prst="roundRect">
            <a:avLst/>
          </a:prstGeom>
          <a:solidFill>
            <a:srgbClr val="EAF3F8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880" b="1">
                <a:solidFill>
                  <a:srgbClr val="000000"/>
                </a:solidFill>
                <a:latin typeface="Cambria"/>
              </a:rPr>
              <a:t>OH&amp;S Results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660">
                <a:solidFill>
                  <a:srgbClr val="595959"/>
                </a:solidFill>
                <a:latin typeface="Cambria"/>
              </a:rPr>
              <a:t>Safe &amp; healthy work
Reduced risk
Compliance
Improved performance</a:t>
            </a:r>
          </a:p>
        </p:txBody>
      </p:sp>
      <p:sp>
        <p:nvSpPr>
          <p:cNvPr id="40" name="Left Arrow 39"/>
          <p:cNvSpPr/>
          <p:nvPr/>
        </p:nvSpPr>
        <p:spPr>
          <a:xfrm>
            <a:off x="1901952" y="5449824"/>
            <a:ext cx="9509760" cy="384048"/>
          </a:xfrm>
          <a:prstGeom prst="leftArrow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69" b="1">
                <a:solidFill>
                  <a:srgbClr val="1F4E79"/>
                </a:solidFill>
                <a:latin typeface="Cambria"/>
              </a:rPr>
              <a:t>Worker feedback, incidents, monitoring, legal change and audit results feed back into hazard/risk assessment, controls and management review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65760" y="5916168"/>
            <a:ext cx="10972800" cy="21945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Practical principle: documents support the system; actual worker participation, field controls and objective evidence demonstrate whether it works.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1 of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" rIns="13716" tIns="13716" bIns="13716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1. LEADERSHIP, CONTEXT &amp; WORKER PARTICIPATION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OHSMS-MAT-002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Direction, accountability and real worker involvement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15568"/>
            <a:ext cx="2395728" cy="1188720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Context &amp; Interested Parties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Business / workforce change
legal environment
climate relevance where applicable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935224" y="1554480"/>
            <a:ext cx="237744" cy="210312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264408" y="1115568"/>
            <a:ext cx="2395728" cy="1188720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OH&amp;SMS Scope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Activities • locations • workers
interfaces • contractors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696712" y="1554480"/>
            <a:ext cx="237744" cy="210312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025896" y="1115568"/>
            <a:ext cx="2395728" cy="1188720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OH&amp;S Policy &amp; Roles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Top management direction
accountability • authorities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8458200" y="1554480"/>
            <a:ext cx="237744" cy="210312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787384" y="1115568"/>
            <a:ext cx="2395728" cy="1188720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Consultation &amp; Participation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Hazards • controls • change
incidents • audits • improvement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2670048"/>
            <a:ext cx="5349240" cy="356616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20" b="1">
                <a:solidFill>
                  <a:srgbClr val="000000"/>
                </a:solidFill>
                <a:latin typeface="Cambria"/>
              </a:rPr>
              <a:t>Leadership evidence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127248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Policy, scope, roles, resources and decisions align with actual operations.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639312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Managers respond to serious risks and remove barriers to safe work.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4151376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OH&amp;S is integrated into planning, procurement, change and performance review.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6208" y="2670048"/>
            <a:ext cx="5349240" cy="356616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20" b="1">
                <a:solidFill>
                  <a:srgbClr val="000000"/>
                </a:solidFill>
                <a:latin typeface="Cambria"/>
              </a:rPr>
              <a:t>Worker participation evidence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19088" y="3127248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Workers influence hazard identification and selection/review of controls.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19088" y="3639312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Worker representatives contribute to incidents, audits and management review where relevant.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19088" y="4151376"/>
            <a:ext cx="4983480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Language, access, time and fear-of-reprisal barriers are actively addressed.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560320" y="5010912"/>
            <a:ext cx="7059168" cy="804672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60" b="1">
                <a:solidFill>
                  <a:srgbClr val="000000"/>
                </a:solidFill>
                <a:latin typeface="Cambria"/>
              </a:rPr>
              <a:t>Management expectation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69">
                <a:solidFill>
                  <a:srgbClr val="595959"/>
                </a:solidFill>
                <a:latin typeface="Cambria"/>
              </a:rPr>
              <a:t>Top management owns the system; workers help reveal how work is really performed. Strong OH&amp;SMS decisions use both governance evidence and worker experience.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2 of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" rIns="13716" tIns="13716" bIns="13716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2. HAZARD IDENTIFICATION, OH&amp;S RISK &amp; LEGAL REQUIREMENTS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OHSMS-MAT-002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Identify → assess → control → verify →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1. Define Work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Task • area • people
routine / non-routine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048256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304288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2. Identify Hazards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Physical • chemical • ergonomic
psychosocial • human factors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986784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42816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3. Assess OH&amp;S Risk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Likelihood / exposure
severity / consequence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925312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181344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4. Select Controls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Apply hierarchy
prioritize higher-order controls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7863840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119872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5. Legal / Other Duties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Applicable obligations
operational requirements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9802368" y="1581912"/>
            <a:ext cx="201168" cy="18288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058400" y="1152144"/>
            <a:ext cx="1664208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6. Verify &amp; Review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70">
                <a:solidFill>
                  <a:srgbClr val="595959"/>
                </a:solidFill>
                <a:latin typeface="Cambria"/>
              </a:rPr>
              <a:t>Implementation • effectiveness
change / incident / worker input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2761488"/>
            <a:ext cx="1110996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Core planning records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Hazard &amp; Risk Register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Hazard • exposed persons
existing controls • risk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907791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Legal Requirements Register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Requirement • applicability
owner • compliance status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75504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OH&amp;S Opportunities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Risk reduction • work design
worker wellbeing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43215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Objective / Action Plans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Owner • resources • date
measure • evidence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710928" y="3310128"/>
            <a:ext cx="1901952" cy="941832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Change Risk Assessment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Temporary / permanent change
new hazards • controls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4663440"/>
            <a:ext cx="5349240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20" b="1">
                <a:solidFill>
                  <a:srgbClr val="000000"/>
                </a:solidFill>
                <a:latin typeface="Cambria"/>
              </a:rPr>
              <a:t>Hierarchy of controls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" y="50749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1. Eliminate the hazard where practicable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2960" y="53035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2. Substitute or reduce the source of harm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22960" y="55321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3. Use engineering / isolation controls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" y="57607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4. Administrative controls / procedures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2960" y="59893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5. PPE for remaining exposure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36208" y="4663440"/>
            <a:ext cx="5349240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20" b="1">
                <a:solidFill>
                  <a:srgbClr val="000000"/>
                </a:solidFill>
                <a:latin typeface="Cambria"/>
              </a:rPr>
              <a:t>Review triggers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19088" y="50749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Incident / near miss or control failure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19088" y="53035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New equipment, material, process or staffing model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19088" y="55321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Legal / client / authority requirement change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19088" y="57607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Worker feedback or inspection/audit evidence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19088" y="5989320"/>
            <a:ext cx="49834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880" b="0">
                <a:solidFill>
                  <a:srgbClr val="000000"/>
                </a:solidFill>
                <a:latin typeface="Cambria"/>
              </a:rPr>
              <a:t>• Emergency test or monitoring result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3 of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" rIns="13716" tIns="13716" bIns="13716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3. OPERATIONAL PLANNING &amp;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OHSMS-MAT-002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Control real work at the point of execution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" y="1078992"/>
            <a:ext cx="2560320" cy="1115568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Cambria"/>
              </a:rPr>
              <a:t>Routine / High-Risk Work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Operating criteria
permits / authorization
competence • supervision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078992"/>
            <a:ext cx="2560320" cy="1115568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Cambria"/>
              </a:rPr>
              <a:t>Management of Change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Assess before change
workers / interfaces
temporary + permanent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91072" y="1078992"/>
            <a:ext cx="2560320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Cambria"/>
              </a:rPr>
              <a:t>Procurement &amp; Contractors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Specifications • prequalification
coordination • monitoring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98864" y="1078992"/>
            <a:ext cx="2560320" cy="1115568"/>
          </a:xfrm>
          <a:prstGeom prst="roundRect">
            <a:avLst/>
          </a:prstGeom>
          <a:solidFill>
            <a:srgbClr val="EAF3F8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Cambria"/>
              </a:rPr>
              <a:t>Emergency Preparedness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30">
                <a:solidFill>
                  <a:srgbClr val="595959"/>
                </a:solidFill>
                <a:latin typeface="Cambria"/>
              </a:rPr>
              <a:t>Credible scenarios
roles • resources • communication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0352" y="2633472"/>
            <a:ext cx="11064240" cy="356616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Operational control lifecycle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Define Criteria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Safe condition / limit
responsibility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551176" y="3456432"/>
            <a:ext cx="219456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880360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Implement Controls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Engineering • procedure
training • PPE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4773168" y="3456432"/>
            <a:ext cx="219456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102352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Execute Work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Supervise • communicate
coordinate interfaces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6995160" y="3456432"/>
            <a:ext cx="219456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324344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Check in Field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Observe • inspect
measure • ask workers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9217152" y="3456432"/>
            <a:ext cx="219456" cy="182880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546336" y="3163824"/>
            <a:ext cx="1874519" cy="822960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Correct / Improve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50">
                <a:solidFill>
                  <a:srgbClr val="595959"/>
                </a:solidFill>
                <a:latin typeface="Cambria"/>
              </a:rPr>
              <a:t>Stop / correct / redesign
update risk &amp; documents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407408"/>
            <a:ext cx="5440680" cy="347472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10" b="1">
                <a:solidFill>
                  <a:srgbClr val="000000"/>
                </a:solidFill>
                <a:latin typeface="Cambria"/>
              </a:rPr>
              <a:t>Contractor / interface control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1520" y="48280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Clarify host, contractor and subcontractor responsibilities.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" y="52852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Coordinate simultaneous operations and shared hazards.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" y="57424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Use permits, induction and supervision where risk warrants.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99632" y="4407408"/>
            <a:ext cx="5440680" cy="347472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10" b="1">
                <a:solidFill>
                  <a:srgbClr val="000000"/>
                </a:solidFill>
                <a:latin typeface="Cambria"/>
              </a:rPr>
              <a:t>Emergency readiness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82512" y="48280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Match scenarios to actual hazards and credible external events.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82512" y="52852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Test response arrangements and capture lessons.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82512" y="5742432"/>
            <a:ext cx="5074920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Include workers, contractors and external responders where relevant.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4 of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" rIns="13716" tIns="13716" bIns="13716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4. SUPPORT, COMPETENCE &amp; DOCUMENTED INFORMATION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OHSMS-MAT-002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Resources that make controls reliable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01568" y="2359152"/>
            <a:ext cx="5376672" cy="841248"/>
          </a:xfrm>
          <a:prstGeom prst="roundRect">
            <a:avLst/>
          </a:prstGeom>
          <a:solidFill>
            <a:srgbClr val="EAF3F8"/>
          </a:solidFill>
          <a:ln w="13335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000000"/>
                </a:solidFill>
                <a:latin typeface="Cambria"/>
              </a:rPr>
              <a:t>OH&amp;SMS OPERATING PROCESSES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900">
                <a:solidFill>
                  <a:srgbClr val="595959"/>
                </a:solidFill>
                <a:latin typeface="Cambria"/>
              </a:rPr>
              <a:t>Leadership • hazard/risk management • operational control • compliance • assurance • improvement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Competence &amp; Training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Hazardous work
emergency roles
specialist tasks</a:t>
            </a:r>
          </a:p>
        </p:txBody>
      </p:sp>
      <p:sp>
        <p:nvSpPr>
          <p:cNvPr id="9" name="Down Arrow 8"/>
          <p:cNvSpPr/>
          <p:nvPr/>
        </p:nvSpPr>
        <p:spPr>
          <a:xfrm>
            <a:off x="1298448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16352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Awareness &amp; Communication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Hazards • controls
reporting • stop/escalation
contractor interfaces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3639312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157216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Documented Information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Current instructions
records • retention
point-of-use access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5980176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498079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Monitoring Resources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Inspection tools
exposure measurement
calibration / verification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8321040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838944" y="932688"/>
            <a:ext cx="1901952" cy="969264"/>
          </a:xfrm>
          <a:prstGeom prst="roundRect">
            <a:avLst/>
          </a:prstGeom>
          <a:solidFill>
            <a:srgbClr val="F2F2F2"/>
          </a:solidFill>
          <a:ln w="13335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969" b="1">
                <a:solidFill>
                  <a:srgbClr val="000000"/>
                </a:solidFill>
                <a:latin typeface="Cambria"/>
              </a:rPr>
              <a:t>OH&amp;S Knowledge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Legal updates
incident learning
worker experience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10661904" y="1929384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02920" y="3703320"/>
            <a:ext cx="11100816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Evidence architecture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4224528"/>
            <a:ext cx="2359152" cy="950976"/>
          </a:xfrm>
          <a:prstGeom prst="roundRect">
            <a:avLst/>
          </a:prstGeom>
          <a:solidFill>
            <a:srgbClr val="FFFFFF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Leadership / Planning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Policy • scope • roles
objectives • worker input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557015" y="4224528"/>
            <a:ext cx="2359152" cy="950976"/>
          </a:xfrm>
          <a:prstGeom prst="roundRect">
            <a:avLst/>
          </a:prstGeom>
          <a:solidFill>
            <a:srgbClr val="FFFFFF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Risk / Compliance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Hazard &amp; risk register
legal evaluation • change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64224" y="4224528"/>
            <a:ext cx="2359152" cy="950976"/>
          </a:xfrm>
          <a:prstGeom prst="roundRect">
            <a:avLst/>
          </a:prstGeom>
          <a:solidFill>
            <a:srgbClr val="FFFFFF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Operational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Permits • inspections
training • controls • PPE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71432" y="4224528"/>
            <a:ext cx="2359152" cy="950976"/>
          </a:xfrm>
          <a:prstGeom prst="roundRect">
            <a:avLst/>
          </a:prstGeom>
          <a:solidFill>
            <a:srgbClr val="FFFFFF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Assurance / Improvement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Incidents • audits • CAPA
management review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87168" y="5468112"/>
            <a:ext cx="7242048" cy="585216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30" b="1">
                <a:solidFill>
                  <a:srgbClr val="000000"/>
                </a:solidFill>
                <a:latin typeface="Cambria"/>
              </a:rPr>
              <a:t>Practical rule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Critical controls must be usable at the point of work. A perfect procedure in a repository does not compensate for missing competence, supervision, equipment or worker access.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5 of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" rIns="13716" tIns="13716" bIns="13716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5. PERFORMANCE, INCIDENT, AUDIT &amp; IMPROVEMENT LOOP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OHSMS-MAT-002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Evidence → decision → action → verified risk reduction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12064" y="1152144"/>
            <a:ext cx="1874519" cy="1115568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Monitor &amp; Inspect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KPIs • workplace checks
exposure • equipment
objectives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2414016" y="1572768"/>
            <a:ext cx="32004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889504" y="1152144"/>
            <a:ext cx="1874519" cy="1115568"/>
          </a:xfrm>
          <a:prstGeom prst="roundRect">
            <a:avLst/>
          </a:prstGeom>
          <a:solidFill>
            <a:srgbClr val="F4CCCC"/>
          </a:solidFill>
          <a:ln w="1333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Incident &amp; Near Miss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Respond • preserve evidence
investigate • learn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791456" y="1572768"/>
            <a:ext cx="32004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266944" y="1152144"/>
            <a:ext cx="1874519" cy="1115568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Compliance &amp; Audit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Legal evaluation
internal audit
control effectiveness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168896" y="1572768"/>
            <a:ext cx="32004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644383" y="1152144"/>
            <a:ext cx="1874519" cy="1115568"/>
          </a:xfrm>
          <a:prstGeom prst="roundRect">
            <a:avLst/>
          </a:prstGeom>
          <a:solidFill>
            <a:srgbClr val="E2F0D9"/>
          </a:solidFill>
          <a:ln w="13335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Correct &amp; Improve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Correction • root cause
hierarchy controls
verify effectiveness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546336" y="1572768"/>
            <a:ext cx="320040" cy="201168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0021824" y="1152144"/>
            <a:ext cx="1874519" cy="1115568"/>
          </a:xfrm>
          <a:prstGeom prst="roundRect">
            <a:avLst/>
          </a:prstGeom>
          <a:solidFill>
            <a:srgbClr val="D9EAF7"/>
          </a:solidFill>
          <a:ln w="13335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40" b="1">
                <a:solidFill>
                  <a:srgbClr val="000000"/>
                </a:solidFill>
                <a:latin typeface="Cambria"/>
              </a:rPr>
              <a:t>Management Review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Suitability • adequacy
effectiveness • resources
priorities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10826496" y="2441448"/>
            <a:ext cx="256032" cy="411480"/>
          </a:xfrm>
          <a:prstGeom prst="down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Left Arrow 16"/>
          <p:cNvSpPr/>
          <p:nvPr/>
        </p:nvSpPr>
        <p:spPr>
          <a:xfrm>
            <a:off x="987552" y="2834640"/>
            <a:ext cx="9948672" cy="429768"/>
          </a:xfrm>
          <a:prstGeom prst="leftArrow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00" b="1">
                <a:solidFill>
                  <a:srgbClr val="1F4E79"/>
                </a:solidFill>
                <a:latin typeface="Cambria"/>
              </a:rPr>
              <a:t>Management decisions feed back into hazards, risk controls, objectives, competence, resources and operational change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3703320"/>
            <a:ext cx="5376672" cy="365760"/>
          </a:xfrm>
          <a:prstGeom prst="roundRect">
            <a:avLst/>
          </a:prstGeom>
          <a:solidFill>
            <a:srgbClr val="F4CCCC"/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30" b="1">
                <a:solidFill>
                  <a:srgbClr val="000000"/>
                </a:solidFill>
                <a:latin typeface="Cambria"/>
              </a:rPr>
              <a:t>Escalate immediately when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8096" y="4160520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A serious or imminent risk to workers is identified.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8096" y="4672583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Potential legal/reporting obligations require prompt action.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8096" y="5184648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Controls fail during high-risk work or emergency conditions.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703320"/>
            <a:ext cx="5376672" cy="36576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1130" b="1">
                <a:solidFill>
                  <a:srgbClr val="000000"/>
                </a:solidFill>
                <a:latin typeface="Cambria"/>
              </a:rPr>
              <a:t>Verify improvement using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91656" y="4160520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Field evidence that the new control is installed and used.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91656" y="4672583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Worker feedback and observation confirming the work remains practical.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91656" y="5184648"/>
            <a:ext cx="5010912" cy="3657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l">
              <a:spcAft>
                <a:spcPts val="0"/>
              </a:spcAft>
            </a:pPr>
            <a:r>
              <a:rPr sz="950" b="0">
                <a:solidFill>
                  <a:srgbClr val="000000"/>
                </a:solidFill>
                <a:latin typeface="Cambria"/>
              </a:rPr>
              <a:t>• Updated risk/compliance results showing exposure was reduced.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6 of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85216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73152"/>
            <a:ext cx="987552" cy="4206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" rIns="13716" tIns="13716" bIns="13716"/>
          <a:lstStyle/>
          <a:p>
            <a:pPr algn="ctr">
              <a:spcAft>
                <a:spcPts val="0"/>
              </a:spcAft>
            </a:pPr>
            <a:r>
              <a:rPr sz="710" b="1">
                <a:solidFill>
                  <a:srgbClr val="1F4E79"/>
                </a:solidFill>
                <a:latin typeface="Cambria"/>
              </a:rPr>
              <a:t>ORGANIZATION
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16736" y="68580"/>
            <a:ext cx="7863840" cy="429768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70" b="1">
                <a:solidFill>
                  <a:srgbClr val="FFFFFF"/>
                </a:solidFill>
                <a:latin typeface="Cambria"/>
              </a:rPr>
              <a:t>6. PROCESS OWNERSHIP &amp; KPI STARTER MATRIX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73152"/>
            <a:ext cx="2679192" cy="402336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70" b="0">
                <a:solidFill>
                  <a:srgbClr val="FFFFFF"/>
                </a:solidFill>
                <a:latin typeface="Cambria"/>
              </a:rPr>
              <a:t>OHSMS-MAT-002 | v1.0
Effective 2026-09-18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47888" y="658368"/>
            <a:ext cx="3611880" cy="256032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819" b="0">
                <a:solidFill>
                  <a:srgbClr val="595959"/>
                </a:solidFill>
                <a:latin typeface="Cambria"/>
              </a:rPr>
              <a:t>Customize to actual roles, hazards and 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" y="914400"/>
            <a:ext cx="1874519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Process Family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0" y="914400"/>
            <a:ext cx="2075688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Typical Owner</a:t>
            </a:r>
          </a:p>
        </p:txBody>
      </p:sp>
      <p:sp>
        <p:nvSpPr>
          <p:cNvPr id="9" name="Rectangle 8"/>
          <p:cNvSpPr/>
          <p:nvPr/>
        </p:nvSpPr>
        <p:spPr>
          <a:xfrm>
            <a:off x="4425696" y="914400"/>
            <a:ext cx="3346704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Core Outputs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45552" y="914400"/>
            <a:ext cx="2112264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Example Indicators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012680" y="914400"/>
            <a:ext cx="1810512" cy="493776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950" b="1">
                <a:solidFill>
                  <a:srgbClr val="000000"/>
                </a:solidFill>
                <a:latin typeface="Cambria"/>
              </a:rPr>
              <a:t>Typical Evidence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472" y="1444752"/>
            <a:ext cx="1874519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Leadership &amp; Participation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86000" y="1444752"/>
            <a:ext cx="207568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Top Management /
OH&amp;S Manager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25696" y="1444752"/>
            <a:ext cx="334670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Policy • scope • objectives
worker participation • decisions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45552" y="1444752"/>
            <a:ext cx="211226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Objective attainment
Worker action closure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012680" y="1444752"/>
            <a:ext cx="181051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Policy • minutes
consultation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7472" y="2286000"/>
            <a:ext cx="1874519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Hazard &amp; Risk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86000" y="2286000"/>
            <a:ext cx="2075688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Process Owners /
OH&amp;S Team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25696" y="2286000"/>
            <a:ext cx="3346704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Hazard register • risk
controls • change actions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45552" y="2286000"/>
            <a:ext cx="2112264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High risks
Overdue controls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012680" y="2286000"/>
            <a:ext cx="1810512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Risk / MOC
records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7472" y="3127248"/>
            <a:ext cx="1874519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Operations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86000" y="3127248"/>
            <a:ext cx="207568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Operations /
Supervisors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25696" y="3127248"/>
            <a:ext cx="334670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Safe work criteria
permits • contractor controls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845552" y="3127248"/>
            <a:ext cx="211226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Inspection pass rate
Critical-control verification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012680" y="3127248"/>
            <a:ext cx="181051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Permits • checks
observations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7472" y="3968496"/>
            <a:ext cx="1874519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Incident &amp; Compliance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286000" y="3968496"/>
            <a:ext cx="2075688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OH&amp;S /
Line Owners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25696" y="3968496"/>
            <a:ext cx="3346704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Investigations • legal evaluations
corrective actions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45552" y="3968496"/>
            <a:ext cx="2112264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Serious-event recurrence
Compliance gaps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012680" y="3968496"/>
            <a:ext cx="1810512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Incident / legal
records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47472" y="4809744"/>
            <a:ext cx="1874519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Assurance &amp; Improvement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286000" y="4809744"/>
            <a:ext cx="207568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Internal Audit /
Top Management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425696" y="4809744"/>
            <a:ext cx="334670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Audit findings • MR decisions
improvement actions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845552" y="4809744"/>
            <a:ext cx="211226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Audit completion
Overdue findings
Action effectiveness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012680" y="4809744"/>
            <a:ext cx="181051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0292" rIns="50292" tIns="50292" bIns="50292"/>
          <a:lstStyle/>
          <a:p>
            <a:pPr algn="ctr">
              <a:spcAft>
                <a:spcPts val="0"/>
              </a:spcAft>
            </a:pPr>
            <a:r>
              <a:rPr sz="840" b="0">
                <a:solidFill>
                  <a:srgbClr val="000000"/>
                </a:solidFill>
                <a:latin typeface="Cambria"/>
              </a:rPr>
              <a:t>Audit / CAPA
MR records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0080" y="5769864"/>
            <a:ext cx="10927080" cy="521207"/>
          </a:xfrm>
          <a:prstGeom prst="roundRect">
            <a:avLst/>
          </a:prstGeom>
          <a:solidFill>
            <a:srgbClr val="FFF2CC"/>
          </a:solidFill>
          <a:ln w="1333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" rIns="54864" tIns="41148" bIns="41148"/>
          <a:lstStyle/>
          <a:p>
            <a:pPr algn="ctr">
              <a:spcAft>
                <a:spcPts val="0"/>
              </a:spcAft>
            </a:pPr>
            <a:r>
              <a:rPr sz="1000" b="1">
                <a:solidFill>
                  <a:srgbClr val="000000"/>
                </a:solidFill>
                <a:latin typeface="Cambria"/>
              </a:rPr>
              <a:t>Customization rule</a:t>
            </a:r>
          </a:p>
          <a:p>
            <a:pPr algn="ctr">
              <a:spcBef>
                <a:spcPts val="15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Replace generic owners and indicators with organization-specific roles, work groups, hazard categories, legal obligations and control-verification measures. Keep the map simple enough for workers and managers to explain.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19456" y="6455664"/>
            <a:ext cx="11740896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56032" y="6483096"/>
            <a:ext cx="731520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35240" y="6483096"/>
            <a:ext cx="4251960" cy="192024"/>
          </a:xfrm>
          <a:prstGeom prst="rect">
            <a:avLst/>
          </a:prstGeom>
          <a:noFill/>
        </p:spPr>
        <p:txBody>
          <a:bodyPr wrap="none" lIns="50292" rIns="50292" tIns="50292" bIns="50292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20" b="0">
                <a:solidFill>
                  <a:srgbClr val="595959"/>
                </a:solidFill>
                <a:latin typeface="Cambria"/>
              </a:rPr>
              <a:t>CONTROLLED DOCUMENT | INTERNAL | Slide 7 of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&amp; Safety Process Map</dc:title>
  <dc:subject>OH&amp;SMS process framework aligned to ISO 45001:2018 + Amendment 1:2024</dc:subject>
  <dc:creator>ISO Toolkits</dc:creator>
  <cp:keywords>ISO 45001, OH&amp;SMS, occupational health safety, process map, hazard, risk, worker participation</cp:keywords>
  <dc:description>Editable basic-shape presentation built using PowerPoint 2007-compatible OOXML features.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