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173736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22000  |  FOOD SAFETY PROCESS MAP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38912" y="6547104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677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www.iso-toolkits.org  |  info@iso-toolkits.org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438912" y="6437376"/>
            <a:ext cx="11301984" cy="0"/>
          </a:xfrm>
          <a:prstGeom prst="line">
            <a:avLst/>
          </a:prstGeom>
          <a:noFill/>
          <a:ln w="12700">
            <a:solidFill>
              <a:srgbClr val="D6DE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0060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800600" y="0"/>
            <a:ext cx="7391095" cy="6858000"/>
          </a:xfrm>
          <a:prstGeom prst="rect">
            <a:avLst/>
          </a:prstGeom>
          <a:solidFill>
            <a:srgbClr val="EAF0F4"/>
          </a:solidFill>
          <a:ln w="12700">
            <a:solidFill>
              <a:srgbClr val="EAF0F4"/>
            </a:solidFill>
            <a:prstDash val="solid"/>
          </a:ln>
        </p:spPr>
      </p:sp>
      <p:pic>
        <p:nvPicPr>
          <p:cNvPr id="4" name="Image 0" descr="/mnt/data/a_wide_bright_industrial_food_processing_factory.png">    </p:cNvPr>
          <p:cNvPicPr>
            <a:picLocks noChangeAspect="1"/>
          </p:cNvPicPr>
          <p:nvPr/>
        </p:nvPicPr>
        <p:blipFill>
          <a:blip r:embed="rId1"/>
          <a:srcRect l="19673" r="19673" t="0" b="0"/>
          <a:stretch/>
        </p:blipFill>
        <p:spPr>
          <a:xfrm>
            <a:off x="4800600" y="0"/>
            <a:ext cx="73910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498848" y="0"/>
            <a:ext cx="530352" cy="6858000"/>
          </a:xfrm>
          <a:prstGeom prst="rect">
            <a:avLst/>
          </a:prstGeom>
          <a:solidFill>
            <a:srgbClr val="1F4E79">
              <a:alpha val="85000"/>
            </a:srgbClr>
          </a:solidFill>
          <a:ln w="12700">
            <a:solidFill>
              <a:srgbClr val="1F4E79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66928" y="1298448"/>
            <a:ext cx="3703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 Safety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Map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85216" y="278892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AF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22000 Food Safety Management System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85216" y="3310128"/>
            <a:ext cx="2514600" cy="0"/>
          </a:xfrm>
          <a:prstGeom prst="line">
            <a:avLst/>
          </a:prstGeom>
          <a:noFill/>
          <a:ln w="12700">
            <a:solidFill>
              <a:srgbClr val="6FB8C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85216" y="3493008"/>
            <a:ext cx="3566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AF3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Editable process architecture • operational flow • governance feedback loops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585216" y="605332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TOOLKITS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85216" y="6336792"/>
            <a:ext cx="3611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7D7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www.iso-toolkits.org  |  info@iso-toolkits.org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Map at a Glance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ARCHITECTURE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the map as a controlled view of how the FSMS converts requirements, resources and operational controls into safe product and improvement evidence.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30352" y="1664208"/>
            <a:ext cx="2697480" cy="1389888"/>
          </a:xfrm>
          <a:prstGeom prst="roundRect">
            <a:avLst>
              <a:gd name="adj" fmla="val 5263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1773936"/>
            <a:ext cx="2441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 Management Processes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8368" y="2093976"/>
            <a:ext cx="244144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• leadership • policy • objectives • planning • review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419856" y="1664208"/>
            <a:ext cx="2697480" cy="1389888"/>
          </a:xfrm>
          <a:prstGeom prst="roundRect">
            <a:avLst>
              <a:gd name="adj" fmla="val 5263"/>
            </a:avLst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47872" y="1773936"/>
            <a:ext cx="2441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 Core Operations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547872" y="2093976"/>
            <a:ext cx="244144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Supply • receiving • storage • processing • release • dispatch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309360" y="1664208"/>
            <a:ext cx="2697480" cy="1389888"/>
          </a:xfrm>
          <a:prstGeom prst="roundRect">
            <a:avLst>
              <a:gd name="adj" fmla="val 5263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37376" y="1773936"/>
            <a:ext cx="2441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 Support Processes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37376" y="2093976"/>
            <a:ext cx="244144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People • infrastructure • maintenance • calibration • documents • providers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9198864" y="1664208"/>
            <a:ext cx="2468880" cy="1389888"/>
          </a:xfrm>
          <a:prstGeom prst="roundRect">
            <a:avLst>
              <a:gd name="adj" fmla="val 5263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326880" y="1773936"/>
            <a:ext cx="2212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4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 Performance &amp; Improvement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9326880" y="2093976"/>
            <a:ext cx="221284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• audit • review • corrective action • improvement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1005840" y="3749040"/>
            <a:ext cx="1828800" cy="676656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78992" y="3785616"/>
            <a:ext cx="1682496" cy="6035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Requirements &amp; inputs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907792" y="4087368"/>
            <a:ext cx="1005840" cy="0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3931920" y="3749040"/>
            <a:ext cx="1901952" cy="676656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005072" y="3785616"/>
            <a:ext cx="1755648" cy="6035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Controlled processes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916168" y="4087368"/>
            <a:ext cx="1005840" cy="0"/>
          </a:xfrm>
          <a:prstGeom prst="line">
            <a:avLst/>
          </a:prstGeom>
          <a:noFill/>
          <a:ln w="12700">
            <a:solidFill>
              <a:srgbClr val="0F6B70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6949440" y="3749040"/>
            <a:ext cx="1828800" cy="676656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022592" y="3785616"/>
            <a:ext cx="1682496" cy="6035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 product / service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8851392" y="4087368"/>
            <a:ext cx="1005840" cy="0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9875520" y="3749040"/>
            <a:ext cx="1591056" cy="676656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948672" y="3785616"/>
            <a:ext cx="1444752" cy="60350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A4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Evidence &amp; feedback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10652760" y="4526280"/>
            <a:ext cx="-8183880" cy="685800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30" name="Text 28"/>
          <p:cNvSpPr/>
          <p:nvPr/>
        </p:nvSpPr>
        <p:spPr>
          <a:xfrm>
            <a:off x="3703320" y="5175504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feedback drives review, correction and improvement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530352" y="5760720"/>
            <a:ext cx="1113739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67512" y="5824728"/>
            <a:ext cx="10863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Illustrative template — replace the example operational flow and ownership fields with verified site-specific processes before controlled use.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FSMS Interaction Model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 INTERACTION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management-system loop governs the organization; the operational food-safety loop sits within it and controls hazards through day-to-day processes.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627632"/>
            <a:ext cx="10899648" cy="4187952"/>
          </a:xfrm>
          <a:prstGeom prst="round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41248" y="1463040"/>
            <a:ext cx="2057400" cy="384048"/>
          </a:xfrm>
          <a:prstGeom prst="round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481328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MANAGEMENT-SYSTEM LOOP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1051560" y="2084832"/>
            <a:ext cx="1828800" cy="749808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24712" y="2121408"/>
            <a:ext cx="168249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• objectives • resources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749040" y="2084832"/>
            <a:ext cx="1828800" cy="74980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22192" y="2121408"/>
            <a:ext cx="168249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Operate the FSMS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446520" y="2084832"/>
            <a:ext cx="1828800" cy="74980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19672" y="2121408"/>
            <a:ext cx="168249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Evaluate performance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9144000" y="2084832"/>
            <a:ext cx="1828800" cy="749808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7152" y="2121408"/>
            <a:ext cx="168249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Improve &amp; update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2880360" y="2459736"/>
            <a:ext cx="850392" cy="0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5577840" y="2459736"/>
            <a:ext cx="850392" cy="0"/>
          </a:xfrm>
          <a:prstGeom prst="line">
            <a:avLst/>
          </a:prstGeom>
          <a:noFill/>
          <a:ln w="12700">
            <a:solidFill>
              <a:srgbClr val="0F6B70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8275320" y="2459736"/>
            <a:ext cx="850392" cy="0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10058400" y="2889504"/>
            <a:ext cx="-8046720" cy="658368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1847088" y="3456432"/>
            <a:ext cx="8458200" cy="1719072"/>
          </a:xfrm>
          <a:prstGeom prst="roundRect">
            <a:avLst/>
          </a:prstGeom>
          <a:solidFill>
            <a:srgbClr val="F9FCFD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048256" y="3547872"/>
            <a:ext cx="2103120" cy="347472"/>
          </a:xfrm>
          <a:prstGeom prst="roundRect">
            <a:avLst/>
          </a:prstGeom>
          <a:solidFill>
            <a:srgbClr val="0F6B70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093976" y="3566160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CONTROL LOOP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2221992" y="3977640"/>
            <a:ext cx="1517904" cy="621792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95144" y="4014216"/>
            <a:ext cx="13716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controls</a:t>
            </a:r>
            <a:endParaRPr lang="en-US" sz="980" dirty="0"/>
          </a:p>
        </p:txBody>
      </p:sp>
      <p:sp>
        <p:nvSpPr>
          <p:cNvPr id="26" name="Shape 24"/>
          <p:cNvSpPr/>
          <p:nvPr/>
        </p:nvSpPr>
        <p:spPr>
          <a:xfrm>
            <a:off x="3749040" y="4288536"/>
            <a:ext cx="521208" cy="0"/>
          </a:xfrm>
          <a:prstGeom prst="line">
            <a:avLst/>
          </a:prstGeom>
          <a:noFill/>
          <a:ln w="12700">
            <a:solidFill>
              <a:srgbClr val="0F6B70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4279392" y="3977640"/>
            <a:ext cx="1517904" cy="62179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352544" y="4014216"/>
            <a:ext cx="13716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Operate &amp; monitor</a:t>
            </a:r>
            <a:endParaRPr lang="en-US" sz="980" dirty="0"/>
          </a:p>
        </p:txBody>
      </p:sp>
      <p:sp>
        <p:nvSpPr>
          <p:cNvPr id="29" name="Shape 27"/>
          <p:cNvSpPr/>
          <p:nvPr/>
        </p:nvSpPr>
        <p:spPr>
          <a:xfrm>
            <a:off x="5806440" y="4288536"/>
            <a:ext cx="521208" cy="0"/>
          </a:xfrm>
          <a:prstGeom prst="line">
            <a:avLst/>
          </a:prstGeom>
          <a:noFill/>
          <a:ln w="12700">
            <a:solidFill>
              <a:srgbClr val="0F6B70"/>
            </a:solidFill>
            <a:prstDash val="solid"/>
            <a:tailEnd type="triangle"/>
          </a:ln>
        </p:spPr>
      </p:sp>
      <p:sp>
        <p:nvSpPr>
          <p:cNvPr id="30" name="Shape 28"/>
          <p:cNvSpPr/>
          <p:nvPr/>
        </p:nvSpPr>
        <p:spPr>
          <a:xfrm>
            <a:off x="6336792" y="3977640"/>
            <a:ext cx="1517904" cy="621792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09944" y="4014216"/>
            <a:ext cx="13716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Verify results</a:t>
            </a:r>
            <a:endParaRPr lang="en-US" sz="980" dirty="0"/>
          </a:p>
        </p:txBody>
      </p:sp>
      <p:sp>
        <p:nvSpPr>
          <p:cNvPr id="32" name="Shape 30"/>
          <p:cNvSpPr/>
          <p:nvPr/>
        </p:nvSpPr>
        <p:spPr>
          <a:xfrm>
            <a:off x="7863840" y="4288536"/>
            <a:ext cx="521208" cy="0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8394192" y="3977640"/>
            <a:ext cx="1517904" cy="621792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467344" y="4014216"/>
            <a:ext cx="13716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Correct &amp; update</a:t>
            </a:r>
            <a:endParaRPr lang="en-US" sz="980" dirty="0"/>
          </a:p>
        </p:txBody>
      </p:sp>
      <p:sp>
        <p:nvSpPr>
          <p:cNvPr id="35" name="Shape 33"/>
          <p:cNvSpPr/>
          <p:nvPr/>
        </p:nvSpPr>
        <p:spPr>
          <a:xfrm>
            <a:off x="9162288" y="4654296"/>
            <a:ext cx="-6163056" cy="256032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36" name="Text 34"/>
          <p:cNvSpPr/>
          <p:nvPr/>
        </p:nvSpPr>
        <p:spPr>
          <a:xfrm>
            <a:off x="841248" y="55046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Inputs: statutory / regulatory requirements • customer requirements • hazard information • organizational context</a:t>
            </a:r>
            <a:endParaRPr lang="en-US" sz="9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End-to-End Food Value Stream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CORE OPERATIONS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high-level operating flow that links supplier controls, production, product release and delivery with food-safety evidence.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66928" y="1901952"/>
            <a:ext cx="1097280" cy="74980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938528"/>
            <a:ext cx="9509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Approved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suppliers</a:t>
            </a:r>
            <a:endParaRPr lang="en-US" sz="920" dirty="0"/>
          </a:p>
        </p:txBody>
      </p:sp>
      <p:sp>
        <p:nvSpPr>
          <p:cNvPr id="8" name="Shape 6"/>
          <p:cNvSpPr/>
          <p:nvPr/>
        </p:nvSpPr>
        <p:spPr>
          <a:xfrm>
            <a:off x="1673352" y="2276856"/>
            <a:ext cx="201168" cy="0"/>
          </a:xfrm>
          <a:prstGeom prst="line">
            <a:avLst/>
          </a:prstGeom>
          <a:noFill/>
          <a:ln w="12700">
            <a:solidFill>
              <a:srgbClr val="80919C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1847088" y="1901952"/>
            <a:ext cx="1097280" cy="74980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920240" y="1938528"/>
            <a:ext cx="9509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Purchasing &amp;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specifications</a:t>
            </a:r>
            <a:endParaRPr lang="en-US" sz="920" dirty="0"/>
          </a:p>
        </p:txBody>
      </p:sp>
      <p:sp>
        <p:nvSpPr>
          <p:cNvPr id="11" name="Shape 9"/>
          <p:cNvSpPr/>
          <p:nvPr/>
        </p:nvSpPr>
        <p:spPr>
          <a:xfrm>
            <a:off x="2953512" y="2276856"/>
            <a:ext cx="201168" cy="0"/>
          </a:xfrm>
          <a:prstGeom prst="line">
            <a:avLst/>
          </a:prstGeom>
          <a:noFill/>
          <a:ln w="12700">
            <a:solidFill>
              <a:srgbClr val="80919C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3127248" y="1901952"/>
            <a:ext cx="1097280" cy="749808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0" y="1938528"/>
            <a:ext cx="9509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Receiving &amp;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inspection</a:t>
            </a:r>
            <a:endParaRPr lang="en-US" sz="920" dirty="0"/>
          </a:p>
        </p:txBody>
      </p:sp>
      <p:sp>
        <p:nvSpPr>
          <p:cNvPr id="14" name="Shape 12"/>
          <p:cNvSpPr/>
          <p:nvPr/>
        </p:nvSpPr>
        <p:spPr>
          <a:xfrm>
            <a:off x="4233672" y="2276856"/>
            <a:ext cx="201168" cy="0"/>
          </a:xfrm>
          <a:prstGeom prst="line">
            <a:avLst/>
          </a:prstGeom>
          <a:noFill/>
          <a:ln w="12700">
            <a:solidFill>
              <a:srgbClr val="80919C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4407408" y="1901952"/>
            <a:ext cx="1097280" cy="749808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80560" y="1938528"/>
            <a:ext cx="9509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 &amp;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 control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5513832" y="2276856"/>
            <a:ext cx="201168" cy="0"/>
          </a:xfrm>
          <a:prstGeom prst="line">
            <a:avLst/>
          </a:prstGeom>
          <a:noFill/>
          <a:ln w="12700">
            <a:solidFill>
              <a:srgbClr val="80919C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5687568" y="1901952"/>
            <a:ext cx="1097280" cy="74980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60720" y="1938528"/>
            <a:ext cx="9509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Preparation /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processing</a:t>
            </a:r>
            <a:endParaRPr lang="en-US" sz="920" dirty="0"/>
          </a:p>
        </p:txBody>
      </p:sp>
      <p:sp>
        <p:nvSpPr>
          <p:cNvPr id="20" name="Shape 18"/>
          <p:cNvSpPr/>
          <p:nvPr/>
        </p:nvSpPr>
        <p:spPr>
          <a:xfrm>
            <a:off x="6793992" y="2276856"/>
            <a:ext cx="201168" cy="0"/>
          </a:xfrm>
          <a:prstGeom prst="line">
            <a:avLst/>
          </a:prstGeom>
          <a:noFill/>
          <a:ln w="12700">
            <a:solidFill>
              <a:srgbClr val="80919C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6967728" y="1901952"/>
            <a:ext cx="1097280" cy="749808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040880" y="1938528"/>
            <a:ext cx="9509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Hazard-control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</a:t>
            </a:r>
            <a:endParaRPr lang="en-US" sz="920" dirty="0"/>
          </a:p>
        </p:txBody>
      </p:sp>
      <p:sp>
        <p:nvSpPr>
          <p:cNvPr id="23" name="Shape 21"/>
          <p:cNvSpPr/>
          <p:nvPr/>
        </p:nvSpPr>
        <p:spPr>
          <a:xfrm>
            <a:off x="8074152" y="2276856"/>
            <a:ext cx="201168" cy="0"/>
          </a:xfrm>
          <a:prstGeom prst="line">
            <a:avLst/>
          </a:prstGeom>
          <a:noFill/>
          <a:ln w="12700">
            <a:solidFill>
              <a:srgbClr val="80919C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8247888" y="1901952"/>
            <a:ext cx="1097280" cy="74980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21040" y="1938528"/>
            <a:ext cx="9509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Packaging /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labelling</a:t>
            </a:r>
            <a:endParaRPr lang="en-US" sz="920" dirty="0"/>
          </a:p>
        </p:txBody>
      </p:sp>
      <p:sp>
        <p:nvSpPr>
          <p:cNvPr id="26" name="Shape 24"/>
          <p:cNvSpPr/>
          <p:nvPr/>
        </p:nvSpPr>
        <p:spPr>
          <a:xfrm>
            <a:off x="9354312" y="2276856"/>
            <a:ext cx="201168" cy="0"/>
          </a:xfrm>
          <a:prstGeom prst="line">
            <a:avLst/>
          </a:prstGeom>
          <a:noFill/>
          <a:ln w="12700">
            <a:solidFill>
              <a:srgbClr val="80919C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9528048" y="1901952"/>
            <a:ext cx="1097280" cy="749808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601200" y="1938528"/>
            <a:ext cx="9509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Finished goods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release</a:t>
            </a:r>
            <a:endParaRPr lang="en-US" sz="920" dirty="0"/>
          </a:p>
        </p:txBody>
      </p:sp>
      <p:sp>
        <p:nvSpPr>
          <p:cNvPr id="29" name="Shape 27"/>
          <p:cNvSpPr/>
          <p:nvPr/>
        </p:nvSpPr>
        <p:spPr>
          <a:xfrm>
            <a:off x="10634472" y="2276856"/>
            <a:ext cx="201168" cy="0"/>
          </a:xfrm>
          <a:prstGeom prst="line">
            <a:avLst/>
          </a:prstGeom>
          <a:noFill/>
          <a:ln w="12700">
            <a:solidFill>
              <a:srgbClr val="80919C"/>
            </a:solidFill>
            <a:prstDash val="solid"/>
            <a:tailEnd type="triangle"/>
          </a:ln>
        </p:spPr>
      </p:sp>
      <p:sp>
        <p:nvSpPr>
          <p:cNvPr id="30" name="Shape 28"/>
          <p:cNvSpPr/>
          <p:nvPr/>
        </p:nvSpPr>
        <p:spPr>
          <a:xfrm>
            <a:off x="10808208" y="1901952"/>
            <a:ext cx="1097280" cy="749808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881360" y="1938528"/>
            <a:ext cx="9509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Dispatch /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delivery</a:t>
            </a:r>
            <a:endParaRPr lang="en-US" sz="920" dirty="0"/>
          </a:p>
        </p:txBody>
      </p:sp>
      <p:sp>
        <p:nvSpPr>
          <p:cNvPr id="32" name="Shape 30"/>
          <p:cNvSpPr/>
          <p:nvPr/>
        </p:nvSpPr>
        <p:spPr>
          <a:xfrm>
            <a:off x="658368" y="3127248"/>
            <a:ext cx="10863072" cy="17007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4D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59536" y="3291840"/>
            <a:ext cx="3337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EVIDENCE GENERATED ALONG THE FLOW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868680" y="3822192"/>
            <a:ext cx="1417320" cy="365760"/>
          </a:xfrm>
          <a:prstGeom prst="roundRect">
            <a:avLst/>
          </a:prstGeom>
          <a:solidFill>
            <a:srgbClr val="556574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14400" y="3840480"/>
            <a:ext cx="1325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Supplier approval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2514600" y="3822192"/>
            <a:ext cx="1417320" cy="365760"/>
          </a:xfrm>
          <a:prstGeom prst="roundRect">
            <a:avLst/>
          </a:prstGeom>
          <a:solidFill>
            <a:srgbClr val="556574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560320" y="3840480"/>
            <a:ext cx="1325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Receipt checks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160520" y="3822192"/>
            <a:ext cx="1417320" cy="365760"/>
          </a:xfrm>
          <a:prstGeom prst="roundRect">
            <a:avLst/>
          </a:prstGeom>
          <a:solidFill>
            <a:srgbClr val="556574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206240" y="3840480"/>
            <a:ext cx="1325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 records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5806440" y="3822192"/>
            <a:ext cx="1417320" cy="365760"/>
          </a:xfrm>
          <a:prstGeom prst="roundRect">
            <a:avLst/>
          </a:prstGeom>
          <a:solidFill>
            <a:srgbClr val="C07A00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852160" y="3840480"/>
            <a:ext cx="1325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monitoring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7452360" y="3822192"/>
            <a:ext cx="1417320" cy="365760"/>
          </a:xfrm>
          <a:prstGeom prst="roundRect">
            <a:avLst/>
          </a:prstGeom>
          <a:solidFill>
            <a:srgbClr val="0F6B70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498080" y="3840480"/>
            <a:ext cx="1325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Label / pack checks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9189720" y="3822192"/>
            <a:ext cx="1417320" cy="365760"/>
          </a:xfrm>
          <a:prstGeom prst="roundRect">
            <a:avLst/>
          </a:prstGeom>
          <a:solidFill>
            <a:srgbClr val="5A7D3A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235440" y="3840480"/>
            <a:ext cx="1325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Release &amp; dispatch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658368" y="5266944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95528" y="5330952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exact sequence, control points and records must match the verified process flow at the site, including rework, return, hold, waste and outsourced activities where applicable.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&amp; Governance Processes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LAYER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These processes set direction, accountability and decision rules for the food safety management system.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75488" y="1627632"/>
            <a:ext cx="1353312" cy="566928"/>
          </a:xfrm>
          <a:prstGeom prst="round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673352"/>
            <a:ext cx="120700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993392" y="1591056"/>
            <a:ext cx="2057400" cy="960120"/>
          </a:xfrm>
          <a:prstGeom prst="roundRect">
            <a:avLst>
              <a:gd name="adj" fmla="val 7619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121408" y="1700784"/>
            <a:ext cx="1801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&amp; Scope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121408" y="2020824"/>
            <a:ext cx="18013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Internal / external issues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Interested parties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FSMS boundaries</a:t>
            </a:r>
            <a:endParaRPr lang="en-US" sz="920" dirty="0"/>
          </a:p>
        </p:txBody>
      </p:sp>
      <p:sp>
        <p:nvSpPr>
          <p:cNvPr id="11" name="Shape 9"/>
          <p:cNvSpPr/>
          <p:nvPr/>
        </p:nvSpPr>
        <p:spPr>
          <a:xfrm>
            <a:off x="4206240" y="1591056"/>
            <a:ext cx="2057400" cy="960120"/>
          </a:xfrm>
          <a:prstGeom prst="roundRect">
            <a:avLst>
              <a:gd name="adj" fmla="val 7619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334256" y="1700784"/>
            <a:ext cx="1801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Leadership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334256" y="2020824"/>
            <a:ext cx="18013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Policy • roles • accountability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Food-safety culture expectations</a:t>
            </a:r>
            <a:endParaRPr lang="en-US" sz="920" dirty="0"/>
          </a:p>
        </p:txBody>
      </p:sp>
      <p:sp>
        <p:nvSpPr>
          <p:cNvPr id="14" name="Shape 12"/>
          <p:cNvSpPr/>
          <p:nvPr/>
        </p:nvSpPr>
        <p:spPr>
          <a:xfrm>
            <a:off x="6419088" y="1591056"/>
            <a:ext cx="2057400" cy="960120"/>
          </a:xfrm>
          <a:prstGeom prst="roundRect">
            <a:avLst>
              <a:gd name="adj" fmla="val 7619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47104" y="1700784"/>
            <a:ext cx="1801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Objectives &amp; Planning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547104" y="2020824"/>
            <a:ext cx="180136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Objectives • actions • changes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and priorities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8631936" y="1591056"/>
            <a:ext cx="2487168" cy="960120"/>
          </a:xfrm>
          <a:prstGeom prst="roundRect">
            <a:avLst>
              <a:gd name="adj" fmla="val 7619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759952" y="1700784"/>
            <a:ext cx="2231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 Communication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8759952" y="2020824"/>
            <a:ext cx="223113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Internal escalation • external communication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/ customer interfaces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75488" y="3017520"/>
            <a:ext cx="1353312" cy="566928"/>
          </a:xfrm>
          <a:prstGeom prst="roundRect">
            <a:avLst/>
          </a:prstGeom>
          <a:solidFill>
            <a:srgbClr val="5A7D3A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3063240"/>
            <a:ext cx="120700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ASSURANCE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993392" y="2980944"/>
            <a:ext cx="2103120" cy="960120"/>
          </a:xfrm>
          <a:prstGeom prst="roundRect">
            <a:avLst>
              <a:gd name="adj" fmla="val 7619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121408" y="3090672"/>
            <a:ext cx="1847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 Review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2121408" y="3410712"/>
            <a:ext cx="18470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Objectives • trends • incidents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Verification and audit results</a:t>
            </a:r>
            <a:endParaRPr lang="en-US" sz="920" dirty="0"/>
          </a:p>
        </p:txBody>
      </p:sp>
      <p:sp>
        <p:nvSpPr>
          <p:cNvPr id="25" name="Shape 23"/>
          <p:cNvSpPr/>
          <p:nvPr/>
        </p:nvSpPr>
        <p:spPr>
          <a:xfrm>
            <a:off x="4315968" y="2980944"/>
            <a:ext cx="2103120" cy="960120"/>
          </a:xfrm>
          <a:prstGeom prst="roundRect">
            <a:avLst>
              <a:gd name="adj" fmla="val 7619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443984" y="3090672"/>
            <a:ext cx="1847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 Review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443984" y="3410712"/>
            <a:ext cx="18470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Suitability • adequacy • effectiveness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Decisions and actions</a:t>
            </a:r>
            <a:endParaRPr lang="en-US" sz="920" dirty="0"/>
          </a:p>
        </p:txBody>
      </p:sp>
      <p:sp>
        <p:nvSpPr>
          <p:cNvPr id="28" name="Shape 26"/>
          <p:cNvSpPr/>
          <p:nvPr/>
        </p:nvSpPr>
        <p:spPr>
          <a:xfrm>
            <a:off x="6638544" y="2980944"/>
            <a:ext cx="2103120" cy="960120"/>
          </a:xfrm>
          <a:prstGeom prst="roundRect">
            <a:avLst>
              <a:gd name="adj" fmla="val 7619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766560" y="3090672"/>
            <a:ext cx="1847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Corrective Action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6766560" y="3410712"/>
            <a:ext cx="18470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Contain • correct • investigate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Verify effectiveness</a:t>
            </a:r>
            <a:endParaRPr lang="en-US" sz="920" dirty="0"/>
          </a:p>
        </p:txBody>
      </p:sp>
      <p:sp>
        <p:nvSpPr>
          <p:cNvPr id="31" name="Shape 29"/>
          <p:cNvSpPr/>
          <p:nvPr/>
        </p:nvSpPr>
        <p:spPr>
          <a:xfrm>
            <a:off x="8961120" y="2980944"/>
            <a:ext cx="2157984" cy="960120"/>
          </a:xfrm>
          <a:prstGeom prst="roundRect">
            <a:avLst>
              <a:gd name="adj" fmla="val 7619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089136" y="3090672"/>
            <a:ext cx="1901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Continual Improvement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9089136" y="3410712"/>
            <a:ext cx="19019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Update processes, controls, competence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documented information</a:t>
            </a:r>
            <a:endParaRPr lang="en-US" sz="890" dirty="0"/>
          </a:p>
        </p:txBody>
      </p:sp>
      <p:sp>
        <p:nvSpPr>
          <p:cNvPr id="34" name="Shape 32"/>
          <p:cNvSpPr/>
          <p:nvPr/>
        </p:nvSpPr>
        <p:spPr>
          <a:xfrm>
            <a:off x="2834640" y="4645152"/>
            <a:ext cx="7132320" cy="0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35" name="Text 33"/>
          <p:cNvSpPr/>
          <p:nvPr/>
        </p:nvSpPr>
        <p:spPr>
          <a:xfrm>
            <a:off x="2926080" y="4754880"/>
            <a:ext cx="6903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Direction → execution → evidence → governance decisions → improvement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58368" y="5669280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95528" y="5733288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Assign a named process owner and clear escalation criteria to each governance process; do not treat management review as a once-a-year administrative event.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 &amp; Enabling Processes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 LAYER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 processes maintain the people, infrastructure, information and external resources required for reliable food-safety controls.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03504" y="1664208"/>
            <a:ext cx="2542032" cy="1481328"/>
          </a:xfrm>
          <a:prstGeom prst="roundRect">
            <a:avLst>
              <a:gd name="adj" fmla="val 4938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77393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Competence &amp; awareness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31520" y="2093976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 competence • training • authorization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419856" y="1664208"/>
            <a:ext cx="2542032" cy="1481328"/>
          </a:xfrm>
          <a:prstGeom prst="roundRect">
            <a:avLst>
              <a:gd name="adj" fmla="val 4938"/>
            </a:avLst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47872" y="177393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Infrastructure &amp; utilities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547872" y="2093976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Premises • water • air • energy • environment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236208" y="1664208"/>
            <a:ext cx="2542032" cy="1481328"/>
          </a:xfrm>
          <a:prstGeom prst="roundRect">
            <a:avLst>
              <a:gd name="adj" fmla="val 4938"/>
            </a:avLst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64224" y="177393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Maintenance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364224" y="2093976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Preventive work • hygienic maintenance • breakdown control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9052560" y="1664208"/>
            <a:ext cx="2542032" cy="1481328"/>
          </a:xfrm>
          <a:prstGeom prst="roundRect">
            <a:avLst>
              <a:gd name="adj" fmla="val 4938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80576" y="177393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Calibration &amp; monitoring resources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9180576" y="2093976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Fit-for-purpose equipment • calibration / verification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03504" y="3538728"/>
            <a:ext cx="2542032" cy="1481328"/>
          </a:xfrm>
          <a:prstGeom prst="roundRect">
            <a:avLst>
              <a:gd name="adj" fmla="val 4938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364845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Procurement &amp; external providers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731520" y="3968496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Specifications • approval • performance monitoring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419856" y="3538728"/>
            <a:ext cx="2542032" cy="1481328"/>
          </a:xfrm>
          <a:prstGeom prst="roundRect">
            <a:avLst>
              <a:gd name="adj" fmla="val 4938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47872" y="364845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Documented information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3547872" y="3968496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Approved documents • records • changes • retrieval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6236208" y="3538728"/>
            <a:ext cx="2542032" cy="1481328"/>
          </a:xfrm>
          <a:prstGeom prst="roundRect">
            <a:avLst>
              <a:gd name="adj" fmla="val 4938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64224" y="364845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6364224" y="3968496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Internal • suppliers • customers • authorities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9052560" y="3538728"/>
            <a:ext cx="2542032" cy="1481328"/>
          </a:xfrm>
          <a:prstGeom prst="roundRect">
            <a:avLst>
              <a:gd name="adj" fmla="val 4938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180576" y="364845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/ data continuity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180576" y="3968496"/>
            <a:ext cx="22860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Availability • backup • traceability / production data integrity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58368" y="5669280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95528" y="5733288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Support-process controls should be proportionate to their effect on food safety. Example: a maintenance change affecting product-contact surfaces should trigger hygienic release checks before restart.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Prerequisite Programme (PRP) Backbone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FOUNDATION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PRPs establish the environmental and operating conditions that allow product-specific hazard controls to work consistently.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1097280" y="2578608"/>
            <a:ext cx="10012680" cy="91440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08760" y="2843784"/>
            <a:ext cx="9189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STABLE HYGIENIC OPERATING CONDITIONS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49808" y="1554480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EA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77824" y="16642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Facility &amp; zoning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700784" y="2322576"/>
            <a:ext cx="0" cy="228600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2889504" y="1554480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EA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17520" y="16642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Cleaning &amp; sanitation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840480" y="2322576"/>
            <a:ext cx="0" cy="228600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5029200" y="1554480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EA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57216" y="16642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Pest control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980176" y="2322576"/>
            <a:ext cx="0" cy="228600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7168896" y="1554480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EA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96912" y="16642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Utilities &amp; water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8119872" y="2322576"/>
            <a:ext cx="0" cy="228600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9308592" y="1554480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EA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36608" y="16642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Personnel hygiene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10259568" y="2322576"/>
            <a:ext cx="0" cy="228600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749808" y="3822192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77824" y="3931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Waste &amp; by-products</a:t>
            </a:r>
            <a:endParaRPr lang="en-US" sz="1020" dirty="0"/>
          </a:p>
        </p:txBody>
      </p:sp>
      <p:sp>
        <p:nvSpPr>
          <p:cNvPr id="25" name="Shape 23"/>
          <p:cNvSpPr/>
          <p:nvPr/>
        </p:nvSpPr>
        <p:spPr>
          <a:xfrm>
            <a:off x="1700784" y="3822192"/>
            <a:ext cx="0" cy="-310896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2889504" y="3822192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017520" y="3931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Allergen management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3840480" y="3822192"/>
            <a:ext cx="0" cy="-310896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5029200" y="3822192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157216" y="3931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Supplier controls</a:t>
            </a:r>
            <a:endParaRPr lang="en-US" sz="1020" dirty="0"/>
          </a:p>
        </p:txBody>
      </p:sp>
      <p:sp>
        <p:nvSpPr>
          <p:cNvPr id="31" name="Shape 29"/>
          <p:cNvSpPr/>
          <p:nvPr/>
        </p:nvSpPr>
        <p:spPr>
          <a:xfrm>
            <a:off x="5980176" y="3822192"/>
            <a:ext cx="0" cy="-310896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7168896" y="3822192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96912" y="3931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 / transport</a:t>
            </a:r>
            <a:endParaRPr lang="en-US" sz="1020" dirty="0"/>
          </a:p>
        </p:txBody>
      </p:sp>
      <p:sp>
        <p:nvSpPr>
          <p:cNvPr id="34" name="Shape 32"/>
          <p:cNvSpPr/>
          <p:nvPr/>
        </p:nvSpPr>
        <p:spPr>
          <a:xfrm>
            <a:off x="8119872" y="3822192"/>
            <a:ext cx="0" cy="-310896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9308592" y="3822192"/>
            <a:ext cx="1901952" cy="768096"/>
          </a:xfrm>
          <a:prstGeom prst="roundRect">
            <a:avLst>
              <a:gd name="adj" fmla="val 9524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436608" y="3931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Cross-contamination control</a:t>
            </a:r>
            <a:endParaRPr lang="en-US" sz="1020" dirty="0"/>
          </a:p>
        </p:txBody>
      </p:sp>
      <p:sp>
        <p:nvSpPr>
          <p:cNvPr id="37" name="Shape 35"/>
          <p:cNvSpPr/>
          <p:nvPr/>
        </p:nvSpPr>
        <p:spPr>
          <a:xfrm>
            <a:off x="10259568" y="3822192"/>
            <a:ext cx="0" cy="-310896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38" name="Text 36"/>
          <p:cNvSpPr/>
          <p:nvPr/>
        </p:nvSpPr>
        <p:spPr>
          <a:xfrm>
            <a:off x="4050792" y="4965192"/>
            <a:ext cx="4069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hazard controls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2971800" y="5340096"/>
            <a:ext cx="6217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validated control measures • monitoring • corrections • verification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58368" y="5742432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95528" y="5806440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Select and tailor PRP requirements to the organization’s sector, products, processes, facility design and applicable legal / customer requirements.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Planning &amp; Hazard-Control Design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HAZARD CONTROL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practical design flow from verified product and process information to an approved food-safety control plan.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66928" y="1901952"/>
            <a:ext cx="1243584" cy="896112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938528"/>
            <a:ext cx="10972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 / ingredient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</a:t>
            </a:r>
            <a:endParaRPr lang="en-US" sz="920" dirty="0"/>
          </a:p>
        </p:txBody>
      </p:sp>
      <p:sp>
        <p:nvSpPr>
          <p:cNvPr id="8" name="Shape 6"/>
          <p:cNvSpPr/>
          <p:nvPr/>
        </p:nvSpPr>
        <p:spPr>
          <a:xfrm>
            <a:off x="1819656" y="2350008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1984248" y="1901952"/>
            <a:ext cx="1243584" cy="896112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057400" y="1938528"/>
            <a:ext cx="10972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Intended use &amp;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consumer groups</a:t>
            </a:r>
            <a:endParaRPr lang="en-US" sz="920" dirty="0"/>
          </a:p>
        </p:txBody>
      </p:sp>
      <p:sp>
        <p:nvSpPr>
          <p:cNvPr id="11" name="Shape 9"/>
          <p:cNvSpPr/>
          <p:nvPr/>
        </p:nvSpPr>
        <p:spPr>
          <a:xfrm>
            <a:off x="3236976" y="2350008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3401568" y="1901952"/>
            <a:ext cx="1243584" cy="896112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74720" y="1938528"/>
            <a:ext cx="10972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Verified process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flow diagram</a:t>
            </a:r>
            <a:endParaRPr lang="en-US" sz="920" dirty="0"/>
          </a:p>
        </p:txBody>
      </p:sp>
      <p:sp>
        <p:nvSpPr>
          <p:cNvPr id="14" name="Shape 12"/>
          <p:cNvSpPr/>
          <p:nvPr/>
        </p:nvSpPr>
        <p:spPr>
          <a:xfrm>
            <a:off x="4654296" y="2350008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4818888" y="1901952"/>
            <a:ext cx="1243584" cy="896112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92040" y="1938528"/>
            <a:ext cx="10972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Hazard analysis &amp;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significance evaluation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6071616" y="2350008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236208" y="1901952"/>
            <a:ext cx="1243584" cy="89611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09360" y="1938528"/>
            <a:ext cx="10972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Select control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measures</a:t>
            </a:r>
            <a:endParaRPr lang="en-US" sz="920" dirty="0"/>
          </a:p>
        </p:txBody>
      </p:sp>
      <p:sp>
        <p:nvSpPr>
          <p:cNvPr id="20" name="Shape 18"/>
          <p:cNvSpPr/>
          <p:nvPr/>
        </p:nvSpPr>
        <p:spPr>
          <a:xfrm>
            <a:off x="7488936" y="2350008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7653528" y="1901952"/>
            <a:ext cx="1243584" cy="896112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26680" y="1938528"/>
            <a:ext cx="10972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Categorize &amp;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validate controls</a:t>
            </a:r>
            <a:endParaRPr lang="en-US" sz="920" dirty="0"/>
          </a:p>
        </p:txBody>
      </p:sp>
      <p:sp>
        <p:nvSpPr>
          <p:cNvPr id="23" name="Shape 21"/>
          <p:cNvSpPr/>
          <p:nvPr/>
        </p:nvSpPr>
        <p:spPr>
          <a:xfrm>
            <a:off x="8906256" y="2350008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9070848" y="1901952"/>
            <a:ext cx="1243584" cy="896112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0" y="1938528"/>
            <a:ext cx="10972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/ action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rules</a:t>
            </a:r>
            <a:endParaRPr lang="en-US" sz="920" dirty="0"/>
          </a:p>
        </p:txBody>
      </p:sp>
      <p:sp>
        <p:nvSpPr>
          <p:cNvPr id="26" name="Shape 24"/>
          <p:cNvSpPr/>
          <p:nvPr/>
        </p:nvSpPr>
        <p:spPr>
          <a:xfrm>
            <a:off x="10323576" y="2350008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10488168" y="1901952"/>
            <a:ext cx="1243584" cy="896112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561320" y="1938528"/>
            <a:ext cx="109728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Verification &amp;</a:t>
            </a:r>
            <a:endParaRPr lang="en-US" sz="920" dirty="0"/>
          </a:p>
          <a:p>
            <a:pPr algn="ctr" indent="0" marL="0">
              <a:buNone/>
            </a:pPr>
            <a:r>
              <a:rPr lang="en-US" sz="92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plan</a:t>
            </a:r>
            <a:endParaRPr lang="en-US" sz="920" dirty="0"/>
          </a:p>
        </p:txBody>
      </p:sp>
      <p:sp>
        <p:nvSpPr>
          <p:cNvPr id="29" name="Shape 27"/>
          <p:cNvSpPr/>
          <p:nvPr/>
        </p:nvSpPr>
        <p:spPr>
          <a:xfrm>
            <a:off x="969264" y="3355848"/>
            <a:ext cx="2834640" cy="1298448"/>
          </a:xfrm>
          <a:prstGeom prst="roundRect">
            <a:avLst>
              <a:gd name="adj" fmla="val 5634"/>
            </a:avLst>
          </a:prstGeom>
          <a:solidFill>
            <a:srgbClr val="EA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97280" y="3465576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Approved Food-Safety Control Plan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097280" y="3785616"/>
            <a:ext cx="257860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measure • limit / action criterion • monitoring • responsibility • correction • record</a:t>
            </a:r>
            <a:endParaRPr lang="en-US" sz="920" dirty="0"/>
          </a:p>
        </p:txBody>
      </p:sp>
      <p:sp>
        <p:nvSpPr>
          <p:cNvPr id="32" name="Shape 30"/>
          <p:cNvSpPr/>
          <p:nvPr/>
        </p:nvSpPr>
        <p:spPr>
          <a:xfrm>
            <a:off x="4681728" y="3355848"/>
            <a:ext cx="2834640" cy="1298448"/>
          </a:xfrm>
          <a:prstGeom prst="roundRect">
            <a:avLst>
              <a:gd name="adj" fmla="val 5634"/>
            </a:avLst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09744" y="3465576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Linked Records &amp; Evidence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809744" y="3785616"/>
            <a:ext cx="257860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logs • validation evidence • verification results • release records • deviations</a:t>
            </a:r>
            <a:endParaRPr lang="en-US" sz="920" dirty="0"/>
          </a:p>
        </p:txBody>
      </p:sp>
      <p:sp>
        <p:nvSpPr>
          <p:cNvPr id="35" name="Shape 33"/>
          <p:cNvSpPr/>
          <p:nvPr/>
        </p:nvSpPr>
        <p:spPr>
          <a:xfrm>
            <a:off x="8394192" y="3355848"/>
            <a:ext cx="2834640" cy="1298448"/>
          </a:xfrm>
          <a:prstGeom prst="roundRect">
            <a:avLst>
              <a:gd name="adj" fmla="val 5634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522208" y="3465576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Triggers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8522208" y="3785616"/>
            <a:ext cx="257860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product • supplier • equipment • process • incident • legal / customer change</a:t>
            </a:r>
            <a:endParaRPr lang="en-US" sz="920" dirty="0"/>
          </a:p>
        </p:txBody>
      </p:sp>
      <p:sp>
        <p:nvSpPr>
          <p:cNvPr id="38" name="Shape 36"/>
          <p:cNvSpPr/>
          <p:nvPr/>
        </p:nvSpPr>
        <p:spPr>
          <a:xfrm>
            <a:off x="3822192" y="3995928"/>
            <a:ext cx="822960" cy="0"/>
          </a:xfrm>
          <a:prstGeom prst="line">
            <a:avLst/>
          </a:prstGeom>
          <a:noFill/>
          <a:ln w="12700">
            <a:solidFill>
              <a:srgbClr val="0F6B70"/>
            </a:solidFill>
            <a:prstDash val="solid"/>
            <a:tailEnd type="triangle"/>
          </a:ln>
        </p:spPr>
      </p:sp>
      <p:sp>
        <p:nvSpPr>
          <p:cNvPr id="39" name="Shape 37"/>
          <p:cNvSpPr/>
          <p:nvPr/>
        </p:nvSpPr>
        <p:spPr>
          <a:xfrm>
            <a:off x="7534656" y="3995928"/>
            <a:ext cx="822960" cy="0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40" name="Shape 38"/>
          <p:cNvSpPr/>
          <p:nvPr/>
        </p:nvSpPr>
        <p:spPr>
          <a:xfrm>
            <a:off x="658368" y="5605272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95528" y="5669280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categorization and validation must follow the organization’s approved methodology and evidence; the slide intentionally avoids prescribing site-specific CCP / OPRP decisions.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Illustrative Product / Process Flow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ILLUSTRATIVE EXAMPLE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only: chilled ready-to-eat salad line. Replace with the verified flow for the organization’s actual products and site.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9326880" y="1490472"/>
            <a:ext cx="2331720" cy="329184"/>
          </a:xfrm>
          <a:prstGeom prst="roundRect">
            <a:avLst/>
          </a:prstGeom>
          <a:solidFill>
            <a:srgbClr val="C07A00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72600" y="1508760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ILLUSTRATIVE EXAMPLE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94360" y="1847088"/>
            <a:ext cx="1554480" cy="74980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7512" y="18836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80" dirty="0"/>
          </a:p>
          <a:p>
            <a:pPr algn="ctr" indent="0" marL="0">
              <a:buNone/>
            </a:pPr>
            <a:r>
              <a:rPr lang="en-US" sz="88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Receive chilled ingredients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2157984" y="2221992"/>
            <a:ext cx="246888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2441448" y="1847088"/>
            <a:ext cx="1554480" cy="749808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514600" y="18836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80" dirty="0"/>
          </a:p>
          <a:p>
            <a:pPr algn="ctr" indent="0" marL="0">
              <a:buNone/>
            </a:pPr>
            <a:r>
              <a:rPr lang="en-US" sz="88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Chilled storage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4005072" y="2221992"/>
            <a:ext cx="246888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4288536" y="1847088"/>
            <a:ext cx="1554480" cy="74980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61688" y="18836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" dirty="0"/>
          </a:p>
          <a:p>
            <a:pPr algn="ctr" indent="0" marL="0">
              <a:buNone/>
            </a:pPr>
            <a:r>
              <a:rPr lang="en-US" sz="8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Wash / prepare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5852160" y="2221992"/>
            <a:ext cx="246888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6135624" y="1847088"/>
            <a:ext cx="1554480" cy="74980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08776" y="18836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" dirty="0"/>
          </a:p>
          <a:p>
            <a:pPr algn="ctr" indent="0" marL="0">
              <a:buNone/>
            </a:pPr>
            <a:r>
              <a:rPr lang="en-US" sz="8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Cut / portion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7699248" y="2221992"/>
            <a:ext cx="246888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7982712" y="1847088"/>
            <a:ext cx="1554480" cy="74980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55864" y="18836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80" dirty="0"/>
          </a:p>
          <a:p>
            <a:pPr algn="ctr" indent="0" marL="0">
              <a:buNone/>
            </a:pPr>
            <a:r>
              <a:rPr lang="en-US" sz="8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Dry / drain</a:t>
            </a:r>
            <a:endParaRPr lang="en-US" sz="880" dirty="0"/>
          </a:p>
        </p:txBody>
      </p:sp>
      <p:sp>
        <p:nvSpPr>
          <p:cNvPr id="22" name="Shape 20"/>
          <p:cNvSpPr/>
          <p:nvPr/>
        </p:nvSpPr>
        <p:spPr>
          <a:xfrm>
            <a:off x="9546336" y="2221992"/>
            <a:ext cx="246888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9829800" y="1847088"/>
            <a:ext cx="1554480" cy="74980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902952" y="18836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80" dirty="0"/>
          </a:p>
          <a:p>
            <a:pPr algn="ctr" indent="0" marL="0">
              <a:buNone/>
            </a:pPr>
            <a:r>
              <a:rPr lang="en-US" sz="88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Mix / assemble</a:t>
            </a:r>
            <a:endParaRPr lang="en-US" sz="880" dirty="0"/>
          </a:p>
        </p:txBody>
      </p:sp>
      <p:sp>
        <p:nvSpPr>
          <p:cNvPr id="25" name="Shape 23"/>
          <p:cNvSpPr/>
          <p:nvPr/>
        </p:nvSpPr>
        <p:spPr>
          <a:xfrm>
            <a:off x="10488168" y="2596896"/>
            <a:ext cx="0" cy="512064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9829800" y="3218688"/>
            <a:ext cx="1554480" cy="749808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902952" y="32552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870" dirty="0"/>
          </a:p>
          <a:p>
            <a:pPr algn="ctr" indent="0" marL="0">
              <a:buNone/>
            </a:pPr>
            <a:r>
              <a:rPr lang="en-US" sz="87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Release / dispatch</a:t>
            </a:r>
            <a:endParaRPr lang="en-US" sz="870" dirty="0"/>
          </a:p>
        </p:txBody>
      </p:sp>
      <p:sp>
        <p:nvSpPr>
          <p:cNvPr id="28" name="Shape 26"/>
          <p:cNvSpPr/>
          <p:nvPr/>
        </p:nvSpPr>
        <p:spPr>
          <a:xfrm>
            <a:off x="9829800" y="3593592"/>
            <a:ext cx="-25603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7982712" y="3218688"/>
            <a:ext cx="1554480" cy="749808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055864" y="32552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870" dirty="0"/>
          </a:p>
          <a:p>
            <a:pPr algn="ctr" indent="0" marL="0">
              <a:buNone/>
            </a:pPr>
            <a:r>
              <a:rPr lang="en-US" sz="87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Cold storage</a:t>
            </a:r>
            <a:endParaRPr lang="en-US" sz="870" dirty="0"/>
          </a:p>
        </p:txBody>
      </p:sp>
      <p:sp>
        <p:nvSpPr>
          <p:cNvPr id="31" name="Shape 29"/>
          <p:cNvSpPr/>
          <p:nvPr/>
        </p:nvSpPr>
        <p:spPr>
          <a:xfrm>
            <a:off x="7982712" y="3593592"/>
            <a:ext cx="-25603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6135624" y="3218688"/>
            <a:ext cx="1554480" cy="749808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208776" y="32552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870" dirty="0"/>
          </a:p>
          <a:p>
            <a:pPr algn="ctr" indent="0" marL="0">
              <a:buNone/>
            </a:pPr>
            <a:r>
              <a:rPr lang="en-US" sz="87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Foreign-body check</a:t>
            </a:r>
            <a:endParaRPr lang="en-US" sz="870" dirty="0"/>
          </a:p>
          <a:p>
            <a:pPr algn="ctr" indent="0" marL="0">
              <a:buNone/>
            </a:pPr>
            <a:r>
              <a:rPr lang="en-US" sz="87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(if applicable)</a:t>
            </a:r>
            <a:endParaRPr lang="en-US" sz="870" dirty="0"/>
          </a:p>
        </p:txBody>
      </p:sp>
      <p:sp>
        <p:nvSpPr>
          <p:cNvPr id="34" name="Shape 32"/>
          <p:cNvSpPr/>
          <p:nvPr/>
        </p:nvSpPr>
        <p:spPr>
          <a:xfrm>
            <a:off x="6135624" y="3593592"/>
            <a:ext cx="-25603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4288536" y="3218688"/>
            <a:ext cx="1554480" cy="749808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361688" y="32552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870" dirty="0"/>
          </a:p>
          <a:p>
            <a:pPr algn="ctr" indent="0" marL="0">
              <a:buNone/>
            </a:pPr>
            <a:r>
              <a:rPr lang="en-US" sz="87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Label verification</a:t>
            </a:r>
            <a:endParaRPr lang="en-US" sz="870" dirty="0"/>
          </a:p>
        </p:txBody>
      </p:sp>
      <p:sp>
        <p:nvSpPr>
          <p:cNvPr id="37" name="Shape 35"/>
          <p:cNvSpPr/>
          <p:nvPr/>
        </p:nvSpPr>
        <p:spPr>
          <a:xfrm>
            <a:off x="4288536" y="3593592"/>
            <a:ext cx="-25603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38" name="Shape 36"/>
          <p:cNvSpPr/>
          <p:nvPr/>
        </p:nvSpPr>
        <p:spPr>
          <a:xfrm>
            <a:off x="2441448" y="3218688"/>
            <a:ext cx="1554480" cy="74980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514600" y="3255264"/>
            <a:ext cx="1408176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70" dirty="0"/>
          </a:p>
          <a:p>
            <a:pPr algn="ctr" indent="0" marL="0">
              <a:buNone/>
            </a:pPr>
            <a:r>
              <a:rPr lang="en-US" sz="87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Fill / seal</a:t>
            </a:r>
            <a:endParaRPr lang="en-US" sz="870" dirty="0"/>
          </a:p>
        </p:txBody>
      </p:sp>
      <p:sp>
        <p:nvSpPr>
          <p:cNvPr id="40" name="Shape 38"/>
          <p:cNvSpPr/>
          <p:nvPr/>
        </p:nvSpPr>
        <p:spPr>
          <a:xfrm>
            <a:off x="658368" y="4572000"/>
            <a:ext cx="3364992" cy="749808"/>
          </a:xfrm>
          <a:prstGeom prst="roundRect">
            <a:avLst>
              <a:gd name="adj" fmla="val 9756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86384" y="468172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Typical linked controls</a:t>
            </a:r>
            <a:endParaRPr lang="en-US" sz="1080" dirty="0"/>
          </a:p>
        </p:txBody>
      </p:sp>
      <p:sp>
        <p:nvSpPr>
          <p:cNvPr id="42" name="Text 40"/>
          <p:cNvSpPr/>
          <p:nvPr/>
        </p:nvSpPr>
        <p:spPr>
          <a:xfrm>
            <a:off x="786384" y="5001768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Temperature • sanitation • allergen / label controls • line clearance • traceability</a:t>
            </a:r>
            <a:endParaRPr lang="en-US" sz="880" dirty="0"/>
          </a:p>
        </p:txBody>
      </p:sp>
      <p:sp>
        <p:nvSpPr>
          <p:cNvPr id="43" name="Shape 41"/>
          <p:cNvSpPr/>
          <p:nvPr/>
        </p:nvSpPr>
        <p:spPr>
          <a:xfrm>
            <a:off x="4407408" y="4572000"/>
            <a:ext cx="3364992" cy="749808"/>
          </a:xfrm>
          <a:prstGeom prst="roundRect">
            <a:avLst>
              <a:gd name="adj" fmla="val 9756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535424" y="468172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Typical evidence</a:t>
            </a:r>
            <a:endParaRPr lang="en-US" sz="1080" dirty="0"/>
          </a:p>
        </p:txBody>
      </p:sp>
      <p:sp>
        <p:nvSpPr>
          <p:cNvPr id="45" name="Text 43"/>
          <p:cNvSpPr/>
          <p:nvPr/>
        </p:nvSpPr>
        <p:spPr>
          <a:xfrm>
            <a:off x="4535424" y="5001768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Receipt records • process monitoring • label verification • release record • batch code</a:t>
            </a:r>
            <a:endParaRPr lang="en-US" sz="880" dirty="0"/>
          </a:p>
        </p:txBody>
      </p:sp>
      <p:sp>
        <p:nvSpPr>
          <p:cNvPr id="46" name="Shape 44"/>
          <p:cNvSpPr/>
          <p:nvPr/>
        </p:nvSpPr>
        <p:spPr>
          <a:xfrm>
            <a:off x="8156448" y="4572000"/>
            <a:ext cx="3364992" cy="749808"/>
          </a:xfrm>
          <a:prstGeom prst="roundRect">
            <a:avLst>
              <a:gd name="adj" fmla="val 9756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284464" y="468172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Must be verified on site</a:t>
            </a:r>
            <a:endParaRPr lang="en-US" sz="1080" dirty="0"/>
          </a:p>
        </p:txBody>
      </p:sp>
      <p:sp>
        <p:nvSpPr>
          <p:cNvPr id="48" name="Text 46"/>
          <p:cNvSpPr/>
          <p:nvPr/>
        </p:nvSpPr>
        <p:spPr>
          <a:xfrm>
            <a:off x="8284464" y="5001768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Rework • hold paths • waste • outsourced steps • returns • deviations</a:t>
            </a:r>
            <a:endParaRPr lang="en-US" sz="880" dirty="0"/>
          </a:p>
        </p:txBody>
      </p:sp>
      <p:sp>
        <p:nvSpPr>
          <p:cNvPr id="49" name="Shape 47"/>
          <p:cNvSpPr/>
          <p:nvPr/>
        </p:nvSpPr>
        <p:spPr>
          <a:xfrm>
            <a:off x="658368" y="5669280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795528" y="5733288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Illustrative Data / process logic only — this slide is not a hazard analysis and does not establish critical control points for any specific facility.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&amp; Deviation Response Loop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CONTROL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operational control needs a defined monitoring method and a consistent response when results fall outside approved conditions.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86384" y="1993392"/>
            <a:ext cx="1664208" cy="786384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2029968"/>
            <a:ext cx="1517904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 control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468880" y="2386584"/>
            <a:ext cx="932688" cy="0"/>
          </a:xfrm>
          <a:prstGeom prst="line">
            <a:avLst/>
          </a:prstGeom>
          <a:noFill/>
          <a:ln w="12700">
            <a:solidFill>
              <a:srgbClr val="0F6B70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419856" y="1993392"/>
            <a:ext cx="1664208" cy="78638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93008" y="2029968"/>
            <a:ext cx="1517904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 within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criteria?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102352" y="2386584"/>
            <a:ext cx="932688" cy="0"/>
          </a:xfrm>
          <a:prstGeom prst="line">
            <a:avLst/>
          </a:prstGeom>
          <a:noFill/>
          <a:ln w="12700">
            <a:solidFill>
              <a:srgbClr val="C07A00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053328" y="1993392"/>
            <a:ext cx="1664208" cy="786384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26480" y="2029968"/>
            <a:ext cx="1517904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 result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continue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376672" y="2112264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YES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3995928" y="294436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251960" y="2788920"/>
            <a:ext cx="0" cy="804672"/>
          </a:xfrm>
          <a:prstGeom prst="line">
            <a:avLst/>
          </a:prstGeom>
          <a:noFill/>
          <a:ln w="12700">
            <a:solidFill>
              <a:srgbClr val="A61B1B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3419856" y="3657600"/>
            <a:ext cx="1664208" cy="786384"/>
          </a:xfrm>
          <a:prstGeom prst="roundRect">
            <a:avLst/>
          </a:prstGeom>
          <a:solidFill>
            <a:srgbClr val="FDE9E9"/>
          </a:solidFill>
          <a:ln w="12700">
            <a:solidFill>
              <a:srgbClr val="A61B1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3694176"/>
            <a:ext cx="1517904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Contain process /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102352" y="4050792"/>
            <a:ext cx="585216" cy="0"/>
          </a:xfrm>
          <a:prstGeom prst="line">
            <a:avLst/>
          </a:prstGeom>
          <a:noFill/>
          <a:ln w="12700">
            <a:solidFill>
              <a:srgbClr val="A61B1B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5705856" y="3657600"/>
            <a:ext cx="1664208" cy="78638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79008" y="3694176"/>
            <a:ext cx="1517904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Correct cause /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restore control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388352" y="4050792"/>
            <a:ext cx="585216" cy="0"/>
          </a:xfrm>
          <a:prstGeom prst="line">
            <a:avLst/>
          </a:prstGeom>
          <a:noFill/>
          <a:ln w="12700">
            <a:solidFill>
              <a:srgbClr val="C07A00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7991856" y="3657600"/>
            <a:ext cx="1664208" cy="786384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65008" y="3694176"/>
            <a:ext cx="1517904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Evaluate affected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9674352" y="4050792"/>
            <a:ext cx="585216" cy="0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10277856" y="3657600"/>
            <a:ext cx="1207008" cy="786384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351008" y="3694176"/>
            <a:ext cx="1060704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Disposition /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release decision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10863072" y="4572000"/>
            <a:ext cx="-7452360" cy="731520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29" name="Text 27"/>
          <p:cNvSpPr/>
          <p:nvPr/>
        </p:nvSpPr>
        <p:spPr>
          <a:xfrm>
            <a:off x="3749040" y="5285232"/>
            <a:ext cx="6766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i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verify effectiveness • update risk / control information where required</a:t>
            </a:r>
            <a:endParaRPr lang="en-US" sz="9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 Release &amp; Verification Gate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RELEASE CONTROL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Release should be a documented decision based on completion of required food-safety checks, not simply the end of production.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68096" y="1737360"/>
            <a:ext cx="2834640" cy="3246120"/>
          </a:xfrm>
          <a:prstGeom prst="roundRect">
            <a:avLst>
              <a:gd name="adj" fmla="val 2581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184708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Required evidence before release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987552" y="2331720"/>
            <a:ext cx="164592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61872" y="2276856"/>
            <a:ext cx="2084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Required monitoring completed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987552" y="2724912"/>
            <a:ext cx="164592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61872" y="2670048"/>
            <a:ext cx="2084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Deviations resolved / dispositioned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987552" y="3118104"/>
            <a:ext cx="164592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61872" y="3063240"/>
            <a:ext cx="2084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Label / code checks complete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987552" y="3511296"/>
            <a:ext cx="164592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61872" y="3456432"/>
            <a:ext cx="2084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Traceability information available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987552" y="3904488"/>
            <a:ext cx="164592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61872" y="3849624"/>
            <a:ext cx="2084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Required verification results acceptable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987552" y="4297680"/>
            <a:ext cx="164592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261872" y="4242816"/>
            <a:ext cx="2084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Authorization by defined role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315968" y="2322576"/>
            <a:ext cx="2057400" cy="932688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0" y="2359152"/>
            <a:ext cx="1911096" cy="8595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Release decision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621024" y="2788920"/>
            <a:ext cx="658368" cy="0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6391656" y="2788920"/>
            <a:ext cx="649224" cy="0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7059168" y="2011680"/>
            <a:ext cx="1874520" cy="841248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132320" y="2048256"/>
            <a:ext cx="1728216" cy="7680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Release product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059168" y="3310128"/>
            <a:ext cx="1874520" cy="841248"/>
          </a:xfrm>
          <a:prstGeom prst="roundRect">
            <a:avLst/>
          </a:prstGeom>
          <a:solidFill>
            <a:srgbClr val="FDE9E9"/>
          </a:solidFill>
          <a:ln w="12700">
            <a:solidFill>
              <a:srgbClr val="A61B1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0" y="3346704"/>
            <a:ext cx="1728216" cy="7680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HOLD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Investigate / correct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9582912" y="2011680"/>
            <a:ext cx="1874520" cy="841248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656064" y="2048256"/>
            <a:ext cx="1728216" cy="7680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Dispatch /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customer delivery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9582912" y="3310128"/>
            <a:ext cx="1874520" cy="8412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656064" y="3346704"/>
            <a:ext cx="1728216" cy="7680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Disposition /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rework / reject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8951976" y="2432304"/>
            <a:ext cx="603504" cy="0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8951976" y="3730752"/>
            <a:ext cx="603504" cy="0"/>
          </a:xfrm>
          <a:prstGeom prst="line">
            <a:avLst/>
          </a:prstGeom>
          <a:noFill/>
          <a:ln w="12700">
            <a:solidFill>
              <a:srgbClr val="A61B1B"/>
            </a:solidFill>
            <a:prstDash val="solid"/>
            <a:tailEnd type="triangle"/>
          </a:ln>
        </p:spPr>
      </p:sp>
      <p:sp>
        <p:nvSpPr>
          <p:cNvPr id="34" name="Shape 32"/>
          <p:cNvSpPr/>
          <p:nvPr/>
        </p:nvSpPr>
        <p:spPr>
          <a:xfrm>
            <a:off x="768096" y="5422392"/>
            <a:ext cx="10689336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05256" y="5486400"/>
            <a:ext cx="10415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Release criteria and authority must be defined by the organization and aligned with product, process, legal, customer and hazard-control requirements.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Traceability, Withdrawal &amp; Recall Flow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TRACEABILITY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Traceability connects incoming lots, processing history, packaging codes and customer shipments so affected product can be identified and controlled quickly.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13232" y="1755648"/>
            <a:ext cx="1554480" cy="73152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792224"/>
            <a:ext cx="1408176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Supplier / raw</a:t>
            </a:r>
            <a:endParaRPr lang="en-US" sz="940" dirty="0"/>
          </a:p>
          <a:p>
            <a:pPr algn="ctr" indent="0" marL="0">
              <a:buNone/>
            </a:pPr>
            <a:r>
              <a:rPr lang="en-US" sz="94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 lot</a:t>
            </a:r>
            <a:endParaRPr lang="en-US" sz="940" dirty="0"/>
          </a:p>
        </p:txBody>
      </p:sp>
      <p:sp>
        <p:nvSpPr>
          <p:cNvPr id="8" name="Shape 6"/>
          <p:cNvSpPr/>
          <p:nvPr/>
        </p:nvSpPr>
        <p:spPr>
          <a:xfrm>
            <a:off x="2286000" y="2121408"/>
            <a:ext cx="25603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2569464" y="1755648"/>
            <a:ext cx="1554480" cy="731520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642616" y="1792224"/>
            <a:ext cx="1408176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Receipt /</a:t>
            </a:r>
            <a:endParaRPr lang="en-US" sz="940" dirty="0"/>
          </a:p>
          <a:p>
            <a:pPr algn="ctr" indent="0" marL="0">
              <a:buNone/>
            </a:pPr>
            <a:r>
              <a:rPr lang="en-US" sz="94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 ID</a:t>
            </a:r>
            <a:endParaRPr lang="en-US" sz="940" dirty="0"/>
          </a:p>
        </p:txBody>
      </p:sp>
      <p:sp>
        <p:nvSpPr>
          <p:cNvPr id="11" name="Shape 9"/>
          <p:cNvSpPr/>
          <p:nvPr/>
        </p:nvSpPr>
        <p:spPr>
          <a:xfrm>
            <a:off x="4142232" y="2121408"/>
            <a:ext cx="25603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4425696" y="1755648"/>
            <a:ext cx="1554480" cy="731520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48" y="1792224"/>
            <a:ext cx="1408176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Production</a:t>
            </a:r>
            <a:endParaRPr lang="en-US" sz="940" dirty="0"/>
          </a:p>
          <a:p>
            <a:pPr algn="ctr" indent="0" marL="0">
              <a:buNone/>
            </a:pPr>
            <a:r>
              <a:rPr lang="en-US" sz="94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batch / run</a:t>
            </a:r>
            <a:endParaRPr lang="en-US" sz="940" dirty="0"/>
          </a:p>
        </p:txBody>
      </p:sp>
      <p:sp>
        <p:nvSpPr>
          <p:cNvPr id="14" name="Shape 12"/>
          <p:cNvSpPr/>
          <p:nvPr/>
        </p:nvSpPr>
        <p:spPr>
          <a:xfrm>
            <a:off x="5998464" y="2121408"/>
            <a:ext cx="25603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281928" y="1755648"/>
            <a:ext cx="1554480" cy="731520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55080" y="1792224"/>
            <a:ext cx="1408176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Packaging /</a:t>
            </a:r>
            <a:endParaRPr lang="en-US" sz="940" dirty="0"/>
          </a:p>
          <a:p>
            <a:pPr algn="ctr" indent="0" marL="0">
              <a:buNone/>
            </a:pPr>
            <a:r>
              <a:rPr lang="en-US" sz="94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label code</a:t>
            </a:r>
            <a:endParaRPr lang="en-US" sz="940" dirty="0"/>
          </a:p>
        </p:txBody>
      </p:sp>
      <p:sp>
        <p:nvSpPr>
          <p:cNvPr id="17" name="Shape 15"/>
          <p:cNvSpPr/>
          <p:nvPr/>
        </p:nvSpPr>
        <p:spPr>
          <a:xfrm>
            <a:off x="7854696" y="2121408"/>
            <a:ext cx="25603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8138160" y="1755648"/>
            <a:ext cx="1554480" cy="73152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11312" y="1792224"/>
            <a:ext cx="1408176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Finished goods</a:t>
            </a:r>
            <a:endParaRPr lang="en-US" sz="940" dirty="0"/>
          </a:p>
          <a:p>
            <a:pPr algn="ctr" indent="0" marL="0">
              <a:buNone/>
            </a:pPr>
            <a:r>
              <a:rPr lang="en-US" sz="94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lot</a:t>
            </a:r>
            <a:endParaRPr lang="en-US" sz="940" dirty="0"/>
          </a:p>
        </p:txBody>
      </p:sp>
      <p:sp>
        <p:nvSpPr>
          <p:cNvPr id="20" name="Shape 18"/>
          <p:cNvSpPr/>
          <p:nvPr/>
        </p:nvSpPr>
        <p:spPr>
          <a:xfrm>
            <a:off x="9710928" y="2121408"/>
            <a:ext cx="25603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9994392" y="1755648"/>
            <a:ext cx="1554480" cy="73152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067544" y="1792224"/>
            <a:ext cx="1408176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Customer /</a:t>
            </a:r>
            <a:endParaRPr lang="en-US" sz="940" dirty="0"/>
          </a:p>
          <a:p>
            <a:pPr algn="ctr" indent="0" marL="0">
              <a:buNone/>
            </a:pPr>
            <a:r>
              <a:rPr lang="en-US" sz="94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shipment</a:t>
            </a:r>
            <a:endParaRPr lang="en-US" sz="940" dirty="0"/>
          </a:p>
        </p:txBody>
      </p:sp>
      <p:sp>
        <p:nvSpPr>
          <p:cNvPr id="23" name="Shape 21"/>
          <p:cNvSpPr/>
          <p:nvPr/>
        </p:nvSpPr>
        <p:spPr>
          <a:xfrm>
            <a:off x="841248" y="3044952"/>
            <a:ext cx="1508760" cy="356616"/>
          </a:xfrm>
          <a:prstGeom prst="roundRect">
            <a:avLst/>
          </a:prstGeom>
          <a:solidFill>
            <a:srgbClr val="A61B1B"/>
          </a:solidFill>
          <a:ln w="12700">
            <a:solidFill>
              <a:srgbClr val="A61B1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86968" y="306324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INCIDENT / ALERT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2651760" y="2926080"/>
            <a:ext cx="1463040" cy="603504"/>
          </a:xfrm>
          <a:prstGeom prst="roundRect">
            <a:avLst/>
          </a:prstGeom>
          <a:solidFill>
            <a:srgbClr val="FDE9E9"/>
          </a:solidFill>
          <a:ln w="12700">
            <a:solidFill>
              <a:srgbClr val="A61B1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724912" y="2962656"/>
            <a:ext cx="1316736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Identify affected lots</a:t>
            </a:r>
            <a:endParaRPr lang="en-US" sz="890" dirty="0"/>
          </a:p>
        </p:txBody>
      </p:sp>
      <p:sp>
        <p:nvSpPr>
          <p:cNvPr id="27" name="Shape 25"/>
          <p:cNvSpPr/>
          <p:nvPr/>
        </p:nvSpPr>
        <p:spPr>
          <a:xfrm>
            <a:off x="4133088" y="3227832"/>
            <a:ext cx="219456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4389120" y="2926080"/>
            <a:ext cx="1463040" cy="603504"/>
          </a:xfrm>
          <a:prstGeom prst="roundRect">
            <a:avLst/>
          </a:prstGeom>
          <a:solidFill>
            <a:srgbClr val="FDE9E9"/>
          </a:solidFill>
          <a:ln w="12700">
            <a:solidFill>
              <a:srgbClr val="A61B1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462272" y="2962656"/>
            <a:ext cx="1316736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Stop / hold product</a:t>
            </a:r>
            <a:endParaRPr lang="en-US" sz="890" dirty="0"/>
          </a:p>
        </p:txBody>
      </p:sp>
      <p:sp>
        <p:nvSpPr>
          <p:cNvPr id="30" name="Shape 28"/>
          <p:cNvSpPr/>
          <p:nvPr/>
        </p:nvSpPr>
        <p:spPr>
          <a:xfrm>
            <a:off x="5870448" y="3227832"/>
            <a:ext cx="219456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31" name="Shape 29"/>
          <p:cNvSpPr/>
          <p:nvPr/>
        </p:nvSpPr>
        <p:spPr>
          <a:xfrm>
            <a:off x="6126480" y="2926080"/>
            <a:ext cx="1463040" cy="60350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199632" y="2962656"/>
            <a:ext cx="1316736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Trace distribution</a:t>
            </a:r>
            <a:endParaRPr lang="en-US" sz="890" dirty="0"/>
          </a:p>
        </p:txBody>
      </p:sp>
      <p:sp>
        <p:nvSpPr>
          <p:cNvPr id="33" name="Shape 31"/>
          <p:cNvSpPr/>
          <p:nvPr/>
        </p:nvSpPr>
        <p:spPr>
          <a:xfrm>
            <a:off x="7607808" y="3227832"/>
            <a:ext cx="219456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34" name="Shape 32"/>
          <p:cNvSpPr/>
          <p:nvPr/>
        </p:nvSpPr>
        <p:spPr>
          <a:xfrm>
            <a:off x="7863840" y="2926080"/>
            <a:ext cx="1463040" cy="60350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936992" y="2962656"/>
            <a:ext cx="1316736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 &amp; decide</a:t>
            </a:r>
            <a:endParaRPr lang="en-US" sz="890" dirty="0"/>
          </a:p>
        </p:txBody>
      </p:sp>
      <p:sp>
        <p:nvSpPr>
          <p:cNvPr id="36" name="Shape 34"/>
          <p:cNvSpPr/>
          <p:nvPr/>
        </p:nvSpPr>
        <p:spPr>
          <a:xfrm>
            <a:off x="9345168" y="3227832"/>
            <a:ext cx="219456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37" name="Shape 35"/>
          <p:cNvSpPr/>
          <p:nvPr/>
        </p:nvSpPr>
        <p:spPr>
          <a:xfrm>
            <a:off x="9601200" y="2926080"/>
            <a:ext cx="1463040" cy="603504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674352" y="2962656"/>
            <a:ext cx="1316736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89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Notify / withdraw / recall</a:t>
            </a:r>
            <a:endParaRPr lang="en-US" sz="890" dirty="0"/>
          </a:p>
        </p:txBody>
      </p:sp>
      <p:sp>
        <p:nvSpPr>
          <p:cNvPr id="39" name="Shape 37"/>
          <p:cNvSpPr/>
          <p:nvPr/>
        </p:nvSpPr>
        <p:spPr>
          <a:xfrm>
            <a:off x="932688" y="4133088"/>
            <a:ext cx="3054096" cy="1005840"/>
          </a:xfrm>
          <a:prstGeom prst="roundRect">
            <a:avLst>
              <a:gd name="adj" fmla="val 7273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60704" y="4242816"/>
            <a:ext cx="2798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Reconciliation</a:t>
            </a:r>
            <a:endParaRPr lang="en-US" sz="1120" dirty="0"/>
          </a:p>
        </p:txBody>
      </p:sp>
      <p:sp>
        <p:nvSpPr>
          <p:cNvPr id="41" name="Text 39"/>
          <p:cNvSpPr/>
          <p:nvPr/>
        </p:nvSpPr>
        <p:spPr>
          <a:xfrm>
            <a:off x="1060704" y="4562856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1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Quantities received / produced / held / shipped / recovered should reconcile to an acceptable, explained result.</a:t>
            </a:r>
            <a:endParaRPr lang="en-US" sz="910" dirty="0"/>
          </a:p>
        </p:txBody>
      </p:sp>
      <p:sp>
        <p:nvSpPr>
          <p:cNvPr id="42" name="Shape 40"/>
          <p:cNvSpPr/>
          <p:nvPr/>
        </p:nvSpPr>
        <p:spPr>
          <a:xfrm>
            <a:off x="4553712" y="4133088"/>
            <a:ext cx="3054096" cy="1005840"/>
          </a:xfrm>
          <a:prstGeom prst="roundRect">
            <a:avLst>
              <a:gd name="adj" fmla="val 7273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681728" y="4242816"/>
            <a:ext cx="2798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</a:t>
            </a:r>
            <a:endParaRPr lang="en-US" sz="1120" dirty="0"/>
          </a:p>
        </p:txBody>
      </p:sp>
      <p:sp>
        <p:nvSpPr>
          <p:cNvPr id="44" name="Text 42"/>
          <p:cNvSpPr/>
          <p:nvPr/>
        </p:nvSpPr>
        <p:spPr>
          <a:xfrm>
            <a:off x="4681728" y="4562856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1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Defined contacts for customers, suppliers, competent authorities and internal decision makers.</a:t>
            </a:r>
            <a:endParaRPr lang="en-US" sz="910" dirty="0"/>
          </a:p>
        </p:txBody>
      </p:sp>
      <p:sp>
        <p:nvSpPr>
          <p:cNvPr id="45" name="Shape 43"/>
          <p:cNvSpPr/>
          <p:nvPr/>
        </p:nvSpPr>
        <p:spPr>
          <a:xfrm>
            <a:off x="8174736" y="4133088"/>
            <a:ext cx="3054096" cy="1005840"/>
          </a:xfrm>
          <a:prstGeom prst="roundRect">
            <a:avLst>
              <a:gd name="adj" fmla="val 7273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302752" y="4242816"/>
            <a:ext cx="2798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Post-event review</a:t>
            </a:r>
            <a:endParaRPr lang="en-US" sz="1120" dirty="0"/>
          </a:p>
        </p:txBody>
      </p:sp>
      <p:sp>
        <p:nvSpPr>
          <p:cNvPr id="47" name="Text 45"/>
          <p:cNvSpPr/>
          <p:nvPr/>
        </p:nvSpPr>
        <p:spPr>
          <a:xfrm>
            <a:off x="8302752" y="4562856"/>
            <a:ext cx="2798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1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Root cause, effectiveness, control-plan updates, training and management review inputs.</a:t>
            </a:r>
            <a:endParaRPr lang="en-US" sz="910" dirty="0"/>
          </a:p>
        </p:txBody>
      </p:sp>
      <p:sp>
        <p:nvSpPr>
          <p:cNvPr id="48" name="Shape 46"/>
          <p:cNvSpPr/>
          <p:nvPr/>
        </p:nvSpPr>
        <p:spPr>
          <a:xfrm>
            <a:off x="658368" y="5614416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95528" y="5678424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traceability and emergency product-control arrangements periodically using real records and defined time / completeness expectations.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Supplier &amp; External Provider Interface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SUPPLY CHAIN CONTROL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External-provider controls begin before purchase and continue through receipt, performance monitoring, issue management and re-evaluation.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66928" y="1719072"/>
            <a:ext cx="1664208" cy="2103120"/>
          </a:xfrm>
          <a:prstGeom prst="roundRect">
            <a:avLst>
              <a:gd name="adj" fmla="val 4396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4944" y="1828800"/>
            <a:ext cx="1408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 requirement</a:t>
            </a:r>
            <a:endParaRPr lang="en-US" sz="1060" dirty="0"/>
          </a:p>
        </p:txBody>
      </p:sp>
      <p:sp>
        <p:nvSpPr>
          <p:cNvPr id="8" name="Text 6"/>
          <p:cNvSpPr/>
          <p:nvPr/>
        </p:nvSpPr>
        <p:spPr>
          <a:xfrm>
            <a:off x="694944" y="2148840"/>
            <a:ext cx="140817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Food-safety specification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acceptance criteria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required evidence</a:t>
            </a:r>
            <a:endParaRPr lang="en-US" sz="890" dirty="0"/>
          </a:p>
        </p:txBody>
      </p:sp>
      <p:sp>
        <p:nvSpPr>
          <p:cNvPr id="9" name="Shape 7"/>
          <p:cNvSpPr/>
          <p:nvPr/>
        </p:nvSpPr>
        <p:spPr>
          <a:xfrm>
            <a:off x="2249424" y="2770632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450592" y="1719072"/>
            <a:ext cx="1664208" cy="2103120"/>
          </a:xfrm>
          <a:prstGeom prst="roundRect">
            <a:avLst>
              <a:gd name="adj" fmla="val 4396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78608" y="1828800"/>
            <a:ext cx="1408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 provider</a:t>
            </a:r>
            <a:endParaRPr lang="en-US" sz="1060" dirty="0"/>
          </a:p>
        </p:txBody>
      </p:sp>
      <p:sp>
        <p:nvSpPr>
          <p:cNvPr id="12" name="Text 10"/>
          <p:cNvSpPr/>
          <p:nvPr/>
        </p:nvSpPr>
        <p:spPr>
          <a:xfrm>
            <a:off x="2578608" y="2148840"/>
            <a:ext cx="140817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Capability review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risk-based approval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status control</a:t>
            </a:r>
            <a:endParaRPr lang="en-US" sz="890" dirty="0"/>
          </a:p>
        </p:txBody>
      </p:sp>
      <p:sp>
        <p:nvSpPr>
          <p:cNvPr id="13" name="Shape 11"/>
          <p:cNvSpPr/>
          <p:nvPr/>
        </p:nvSpPr>
        <p:spPr>
          <a:xfrm>
            <a:off x="4133088" y="2770632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4334256" y="1719072"/>
            <a:ext cx="1664208" cy="2103120"/>
          </a:xfrm>
          <a:prstGeom prst="roundRect">
            <a:avLst>
              <a:gd name="adj" fmla="val 4396"/>
            </a:avLst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62272" y="1828800"/>
            <a:ext cx="1408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Purchase</a:t>
            </a:r>
            <a:endParaRPr lang="en-US" sz="1060" dirty="0"/>
          </a:p>
        </p:txBody>
      </p:sp>
      <p:sp>
        <p:nvSpPr>
          <p:cNvPr id="16" name="Text 14"/>
          <p:cNvSpPr/>
          <p:nvPr/>
        </p:nvSpPr>
        <p:spPr>
          <a:xfrm>
            <a:off x="4462272" y="2148840"/>
            <a:ext cx="140817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Approved specification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control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</a:t>
            </a:r>
            <a:endParaRPr lang="en-US" sz="890" dirty="0"/>
          </a:p>
        </p:txBody>
      </p:sp>
      <p:sp>
        <p:nvSpPr>
          <p:cNvPr id="17" name="Shape 15"/>
          <p:cNvSpPr/>
          <p:nvPr/>
        </p:nvSpPr>
        <p:spPr>
          <a:xfrm>
            <a:off x="6016752" y="2770632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217920" y="1719072"/>
            <a:ext cx="1664208" cy="2103120"/>
          </a:xfrm>
          <a:prstGeom prst="roundRect">
            <a:avLst>
              <a:gd name="adj" fmla="val 4396"/>
            </a:avLst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45936" y="1828800"/>
            <a:ext cx="1408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Receive / verify</a:t>
            </a:r>
            <a:endParaRPr lang="en-US" sz="1060" dirty="0"/>
          </a:p>
        </p:txBody>
      </p:sp>
      <p:sp>
        <p:nvSpPr>
          <p:cNvPr id="20" name="Text 18"/>
          <p:cNvSpPr/>
          <p:nvPr/>
        </p:nvSpPr>
        <p:spPr>
          <a:xfrm>
            <a:off x="6345936" y="2148840"/>
            <a:ext cx="140817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Identity • condition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 / records if required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accept / hold / reject</a:t>
            </a:r>
            <a:endParaRPr lang="en-US" sz="890" dirty="0"/>
          </a:p>
        </p:txBody>
      </p:sp>
      <p:sp>
        <p:nvSpPr>
          <p:cNvPr id="21" name="Shape 19"/>
          <p:cNvSpPr/>
          <p:nvPr/>
        </p:nvSpPr>
        <p:spPr>
          <a:xfrm>
            <a:off x="7900416" y="2770632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8101584" y="1719072"/>
            <a:ext cx="1664208" cy="2103120"/>
          </a:xfrm>
          <a:prstGeom prst="roundRect">
            <a:avLst>
              <a:gd name="adj" fmla="val 4396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0" y="1828800"/>
            <a:ext cx="1408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 performance</a:t>
            </a:r>
            <a:endParaRPr lang="en-US" sz="1060" dirty="0"/>
          </a:p>
        </p:txBody>
      </p:sp>
      <p:sp>
        <p:nvSpPr>
          <p:cNvPr id="24" name="Text 22"/>
          <p:cNvSpPr/>
          <p:nvPr/>
        </p:nvSpPr>
        <p:spPr>
          <a:xfrm>
            <a:off x="8229600" y="2148840"/>
            <a:ext cx="140817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Incidents • defects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service performance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corrective actions</a:t>
            </a:r>
            <a:endParaRPr lang="en-US" sz="890" dirty="0"/>
          </a:p>
        </p:txBody>
      </p:sp>
      <p:sp>
        <p:nvSpPr>
          <p:cNvPr id="25" name="Shape 23"/>
          <p:cNvSpPr/>
          <p:nvPr/>
        </p:nvSpPr>
        <p:spPr>
          <a:xfrm>
            <a:off x="9784080" y="2770632"/>
            <a:ext cx="164592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9985248" y="1719072"/>
            <a:ext cx="1664208" cy="2103120"/>
          </a:xfrm>
          <a:prstGeom prst="roundRect">
            <a:avLst>
              <a:gd name="adj" fmla="val 4396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13264" y="1828800"/>
            <a:ext cx="1408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6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Re-evaluate</a:t>
            </a:r>
            <a:endParaRPr lang="en-US" sz="1060" dirty="0"/>
          </a:p>
        </p:txBody>
      </p:sp>
      <p:sp>
        <p:nvSpPr>
          <p:cNvPr id="28" name="Text 26"/>
          <p:cNvSpPr/>
          <p:nvPr/>
        </p:nvSpPr>
        <p:spPr>
          <a:xfrm>
            <a:off x="10113264" y="2148840"/>
            <a:ext cx="140817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Continue • conditional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upgrade controls</a:t>
            </a:r>
            <a:endParaRPr lang="en-US" sz="890" dirty="0"/>
          </a:p>
          <a:p>
            <a:pPr indent="0" marL="0">
              <a:buNone/>
            </a:pPr>
            <a:r>
              <a:rPr lang="en-US" sz="89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suspend / remove</a:t>
            </a:r>
            <a:endParaRPr lang="en-US" sz="890" dirty="0"/>
          </a:p>
        </p:txBody>
      </p:sp>
      <p:sp>
        <p:nvSpPr>
          <p:cNvPr id="29" name="Shape 27"/>
          <p:cNvSpPr/>
          <p:nvPr/>
        </p:nvSpPr>
        <p:spPr>
          <a:xfrm>
            <a:off x="1060704" y="4334256"/>
            <a:ext cx="9948672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4D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298448" y="4535424"/>
            <a:ext cx="9473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Escalation signals: food-safety incident • repeated nonconformity • unauthorized change • missing required evidence • poor responsiveness • regulatory / customer concern</a:t>
            </a:r>
            <a:endParaRPr lang="en-US" sz="1020" dirty="0"/>
          </a:p>
        </p:txBody>
      </p:sp>
      <p:sp>
        <p:nvSpPr>
          <p:cNvPr id="31" name="Shape 29"/>
          <p:cNvSpPr/>
          <p:nvPr/>
        </p:nvSpPr>
        <p:spPr>
          <a:xfrm>
            <a:off x="658368" y="5577840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95528" y="5641848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Risk-based supplier controls should reflect the food-safety significance of the supplied material or service and the organization’s ability to verify it after receipt.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 &amp; Emergency Response Interfaces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RESPONSE READINESS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Food-safety communication and emergency response must connect operational teams with external parties through defined escalation routes.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709160" y="2560320"/>
            <a:ext cx="2788920" cy="914400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82312" y="2596896"/>
            <a:ext cx="2642616" cy="8412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 SAFETY TEAM /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INCIDENT COORDINATION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85800" y="1719072"/>
            <a:ext cx="2788920" cy="640080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8952" y="1755648"/>
            <a:ext cx="2642616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Operations / production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3950208"/>
            <a:ext cx="2788920" cy="64008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8952" y="3986784"/>
            <a:ext cx="2642616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Maintenance / utilities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732520" y="1719072"/>
            <a:ext cx="2788920" cy="64008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05672" y="1755648"/>
            <a:ext cx="2642616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Suppliers / service providers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732520" y="3950208"/>
            <a:ext cx="2788920" cy="64008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05672" y="3986784"/>
            <a:ext cx="2642616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Customers / distribution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297680" y="4828032"/>
            <a:ext cx="2788920" cy="640080"/>
          </a:xfrm>
          <a:prstGeom prst="roundRect">
            <a:avLst/>
          </a:prstGeom>
          <a:solidFill>
            <a:srgbClr val="FDE9E9"/>
          </a:solidFill>
          <a:ln w="12700">
            <a:solidFill>
              <a:srgbClr val="A61B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0832" y="4864608"/>
            <a:ext cx="2642616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Competent authorities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297680" y="1572768"/>
            <a:ext cx="2788920" cy="640080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70832" y="1609344"/>
            <a:ext cx="2642616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 management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493008" y="2039112"/>
            <a:ext cx="1170432" cy="667512"/>
          </a:xfrm>
          <a:prstGeom prst="line">
            <a:avLst/>
          </a:prstGeom>
          <a:noFill/>
          <a:ln w="12700">
            <a:solidFill>
              <a:srgbClr val="0F6B70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3493008" y="4270248"/>
            <a:ext cx="1170432" cy="-941832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7534656" y="2706624"/>
            <a:ext cx="1161288" cy="-667512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7534656" y="3328416"/>
            <a:ext cx="1161288" cy="941832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6108192" y="2551176"/>
            <a:ext cx="0" cy="-310896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6108192" y="3493008"/>
            <a:ext cx="0" cy="1261872"/>
          </a:xfrm>
          <a:prstGeom prst="line">
            <a:avLst/>
          </a:prstGeom>
          <a:noFill/>
          <a:ln w="12700">
            <a:solidFill>
              <a:srgbClr val="A61B1B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804672" y="4892040"/>
            <a:ext cx="2971800" cy="685800"/>
          </a:xfrm>
          <a:prstGeom prst="roundRect">
            <a:avLst>
              <a:gd name="adj" fmla="val 10667"/>
            </a:avLst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2688" y="50017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Typical emergency triggers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32688" y="5321808"/>
            <a:ext cx="2715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Utility failure • contamination event • fire / flood • cyber / data loss • product safety alert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8394192" y="4892040"/>
            <a:ext cx="2971800" cy="685800"/>
          </a:xfrm>
          <a:prstGeom prst="roundRect">
            <a:avLst>
              <a:gd name="adj" fmla="val 10667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522208" y="50017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Required outcome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8522208" y="5321808"/>
            <a:ext cx="2715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 product • maintain control • communicate • document decisions • recover safely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 Evaluation &amp; Management Review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&amp; REVIEW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 information is consolidated into management review so leaders can make evidence-based decisions about effectiveness, resources and improvement.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508760"/>
            <a:ext cx="2880360" cy="475488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545336"/>
            <a:ext cx="2734056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Food-safety objectives &amp; KPIs</a:t>
            </a:r>
            <a:endParaRPr lang="en-US" sz="940" dirty="0"/>
          </a:p>
        </p:txBody>
      </p:sp>
      <p:sp>
        <p:nvSpPr>
          <p:cNvPr id="8" name="Shape 6"/>
          <p:cNvSpPr/>
          <p:nvPr/>
        </p:nvSpPr>
        <p:spPr>
          <a:xfrm>
            <a:off x="658368" y="2176272"/>
            <a:ext cx="2880360" cy="47548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212848"/>
            <a:ext cx="2734056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PRP / control monitoring trends</a:t>
            </a:r>
            <a:endParaRPr lang="en-US" sz="940" dirty="0"/>
          </a:p>
        </p:txBody>
      </p:sp>
      <p:sp>
        <p:nvSpPr>
          <p:cNvPr id="10" name="Shape 8"/>
          <p:cNvSpPr/>
          <p:nvPr/>
        </p:nvSpPr>
        <p:spPr>
          <a:xfrm>
            <a:off x="658368" y="2843784"/>
            <a:ext cx="2880360" cy="475488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2880360"/>
            <a:ext cx="2734056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Verification &amp; validation results</a:t>
            </a:r>
            <a:endParaRPr lang="en-US" sz="940" dirty="0"/>
          </a:p>
        </p:txBody>
      </p:sp>
      <p:sp>
        <p:nvSpPr>
          <p:cNvPr id="12" name="Shape 10"/>
          <p:cNvSpPr/>
          <p:nvPr/>
        </p:nvSpPr>
        <p:spPr>
          <a:xfrm>
            <a:off x="658368" y="3511296"/>
            <a:ext cx="2880360" cy="47548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3547872"/>
            <a:ext cx="2734056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Internal / external audit results</a:t>
            </a:r>
            <a:endParaRPr lang="en-US" sz="940" dirty="0"/>
          </a:p>
        </p:txBody>
      </p:sp>
      <p:sp>
        <p:nvSpPr>
          <p:cNvPr id="14" name="Shape 12"/>
          <p:cNvSpPr/>
          <p:nvPr/>
        </p:nvSpPr>
        <p:spPr>
          <a:xfrm>
            <a:off x="658368" y="4178808"/>
            <a:ext cx="2880360" cy="475488"/>
          </a:xfrm>
          <a:prstGeom prst="roundRect">
            <a:avLst/>
          </a:prstGeom>
          <a:solidFill>
            <a:srgbClr val="FDE9E9"/>
          </a:solidFill>
          <a:ln w="12700">
            <a:solidFill>
              <a:srgbClr val="A61B1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4215384"/>
            <a:ext cx="2734056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Incidents, complaints &amp; recalls</a:t>
            </a:r>
            <a:endParaRPr lang="en-US" sz="940" dirty="0"/>
          </a:p>
        </p:txBody>
      </p:sp>
      <p:sp>
        <p:nvSpPr>
          <p:cNvPr id="16" name="Shape 14"/>
          <p:cNvSpPr/>
          <p:nvPr/>
        </p:nvSpPr>
        <p:spPr>
          <a:xfrm>
            <a:off x="658368" y="4846320"/>
            <a:ext cx="2880360" cy="47548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882896"/>
            <a:ext cx="2734056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Supplier / customer / regulatory feedback</a:t>
            </a:r>
            <a:endParaRPr lang="en-US" sz="940" dirty="0"/>
          </a:p>
        </p:txBody>
      </p:sp>
      <p:sp>
        <p:nvSpPr>
          <p:cNvPr id="18" name="Shape 16"/>
          <p:cNvSpPr/>
          <p:nvPr/>
        </p:nvSpPr>
        <p:spPr>
          <a:xfrm>
            <a:off x="4617720" y="2331720"/>
            <a:ext cx="2926080" cy="1024128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90872" y="2368296"/>
            <a:ext cx="2779776" cy="9509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566160" y="1746504"/>
            <a:ext cx="1005840" cy="1088136"/>
          </a:xfrm>
          <a:prstGeom prst="line">
            <a:avLst/>
          </a:prstGeom>
          <a:noFill/>
          <a:ln w="12700">
            <a:solidFill>
              <a:srgbClr val="8A99A5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3566160" y="2414016"/>
            <a:ext cx="1005840" cy="420624"/>
          </a:xfrm>
          <a:prstGeom prst="line">
            <a:avLst/>
          </a:prstGeom>
          <a:noFill/>
          <a:ln w="12700">
            <a:solidFill>
              <a:srgbClr val="8A99A5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3566160" y="3081528"/>
            <a:ext cx="1005840" cy="-246888"/>
          </a:xfrm>
          <a:prstGeom prst="line">
            <a:avLst/>
          </a:prstGeom>
          <a:noFill/>
          <a:ln w="12700">
            <a:solidFill>
              <a:srgbClr val="8A99A5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3566160" y="3749040"/>
            <a:ext cx="1005840" cy="-914400"/>
          </a:xfrm>
          <a:prstGeom prst="line">
            <a:avLst/>
          </a:prstGeom>
          <a:noFill/>
          <a:ln w="12700">
            <a:solidFill>
              <a:srgbClr val="8A99A5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3566160" y="4416552"/>
            <a:ext cx="1005840" cy="-1581912"/>
          </a:xfrm>
          <a:prstGeom prst="line">
            <a:avLst/>
          </a:prstGeom>
          <a:noFill/>
          <a:ln w="12700">
            <a:solidFill>
              <a:srgbClr val="8A99A5"/>
            </a:solidFill>
            <a:prstDash val="solid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3566160" y="5084064"/>
            <a:ext cx="1005840" cy="-2249424"/>
          </a:xfrm>
          <a:prstGeom prst="line">
            <a:avLst/>
          </a:prstGeom>
          <a:noFill/>
          <a:ln w="12700">
            <a:solidFill>
              <a:srgbClr val="8A99A5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8339328" y="1737360"/>
            <a:ext cx="2761488" cy="5852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12480" y="1773936"/>
            <a:ext cx="2615184" cy="5120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Decisions &amp; priorities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7571232" y="2834640"/>
            <a:ext cx="731520" cy="-804672"/>
          </a:xfrm>
          <a:prstGeom prst="line">
            <a:avLst/>
          </a:prstGeom>
          <a:noFill/>
          <a:ln w="127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8339328" y="2606040"/>
            <a:ext cx="2761488" cy="585216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12480" y="2642616"/>
            <a:ext cx="2615184" cy="5120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 / competence actions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7571232" y="2834640"/>
            <a:ext cx="731520" cy="64008"/>
          </a:xfrm>
          <a:prstGeom prst="line">
            <a:avLst/>
          </a:prstGeom>
          <a:noFill/>
          <a:ln w="12700">
            <a:solidFill>
              <a:srgbClr val="556574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8339328" y="3474720"/>
            <a:ext cx="2761488" cy="585216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412480" y="3511296"/>
            <a:ext cx="2615184" cy="5120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/ process changes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7571232" y="2834640"/>
            <a:ext cx="731520" cy="932688"/>
          </a:xfrm>
          <a:prstGeom prst="line">
            <a:avLst/>
          </a:prstGeom>
          <a:noFill/>
          <a:ln w="12700">
            <a:solidFill>
              <a:srgbClr val="0F6B70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8339328" y="4343400"/>
            <a:ext cx="2761488" cy="585216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412480" y="4379976"/>
            <a:ext cx="2615184" cy="5120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Improvement / corrective actions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7571232" y="2834640"/>
            <a:ext cx="731520" cy="1801368"/>
          </a:xfrm>
          <a:prstGeom prst="line">
            <a:avLst/>
          </a:prstGeom>
          <a:noFill/>
          <a:ln w="12700">
            <a:solidFill>
              <a:srgbClr val="5A7D3A"/>
            </a:solidFill>
            <a:prstDash val="solid"/>
            <a:tailEnd type="triangle"/>
          </a:ln>
        </p:spPr>
      </p:sp>
      <p:sp>
        <p:nvSpPr>
          <p:cNvPr id="38" name="Shape 36"/>
          <p:cNvSpPr/>
          <p:nvPr/>
        </p:nvSpPr>
        <p:spPr>
          <a:xfrm>
            <a:off x="658368" y="5623560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95528" y="5687568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decisions from management review should be converted into owned actions with due dates and closure evidence, then fed back into objectives, controls and resources.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Nonconformity, Corrective Action &amp; Improvement Flow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IMPROVEMENT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a consistent workflow so immediate correction, root cause and systemic improvement are not confused with one another.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21792" y="1920240"/>
            <a:ext cx="1399032" cy="822960"/>
          </a:xfrm>
          <a:prstGeom prst="roundRect">
            <a:avLst/>
          </a:prstGeom>
          <a:solidFill>
            <a:srgbClr val="FDE9E9"/>
          </a:solidFill>
          <a:ln w="12700">
            <a:solidFill>
              <a:srgbClr val="A61B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4944" y="1956816"/>
            <a:ext cx="1252728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1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910" dirty="0"/>
          </a:p>
          <a:p>
            <a:pPr algn="ctr" indent="0" marL="0">
              <a:buNone/>
            </a:pPr>
            <a:r>
              <a:rPr lang="en-US" sz="91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Detect issue</a:t>
            </a:r>
            <a:endParaRPr lang="en-US" sz="910" dirty="0"/>
          </a:p>
        </p:txBody>
      </p:sp>
      <p:sp>
        <p:nvSpPr>
          <p:cNvPr id="8" name="Shape 6"/>
          <p:cNvSpPr/>
          <p:nvPr/>
        </p:nvSpPr>
        <p:spPr>
          <a:xfrm>
            <a:off x="2039112" y="2331720"/>
            <a:ext cx="182880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2249424" y="1920240"/>
            <a:ext cx="1399032" cy="822960"/>
          </a:xfrm>
          <a:prstGeom prst="roundRect">
            <a:avLst/>
          </a:prstGeom>
          <a:solidFill>
            <a:srgbClr val="FDE9E9"/>
          </a:solidFill>
          <a:ln w="12700">
            <a:solidFill>
              <a:srgbClr val="A61B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322576" y="1956816"/>
            <a:ext cx="1252728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1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910" dirty="0"/>
          </a:p>
          <a:p>
            <a:pPr algn="ctr" indent="0" marL="0">
              <a:buNone/>
            </a:pPr>
            <a:r>
              <a:rPr lang="en-US" sz="910" b="1" dirty="0">
                <a:solidFill>
                  <a:srgbClr val="A61B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Contain / protect product</a:t>
            </a:r>
            <a:endParaRPr lang="en-US" sz="910" dirty="0"/>
          </a:p>
        </p:txBody>
      </p:sp>
      <p:sp>
        <p:nvSpPr>
          <p:cNvPr id="11" name="Shape 9"/>
          <p:cNvSpPr/>
          <p:nvPr/>
        </p:nvSpPr>
        <p:spPr>
          <a:xfrm>
            <a:off x="3666744" y="2331720"/>
            <a:ext cx="182880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3877056" y="1920240"/>
            <a:ext cx="1399032" cy="822960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C07A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950208" y="1956816"/>
            <a:ext cx="1252728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1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910" dirty="0"/>
          </a:p>
          <a:p>
            <a:pPr algn="ctr" indent="0" marL="0">
              <a:buNone/>
            </a:pPr>
            <a:r>
              <a:rPr lang="en-US" sz="910" b="1" dirty="0">
                <a:solidFill>
                  <a:srgbClr val="C07A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Correct immediate problem</a:t>
            </a:r>
            <a:endParaRPr lang="en-US" sz="910" dirty="0"/>
          </a:p>
        </p:txBody>
      </p:sp>
      <p:sp>
        <p:nvSpPr>
          <p:cNvPr id="14" name="Shape 12"/>
          <p:cNvSpPr/>
          <p:nvPr/>
        </p:nvSpPr>
        <p:spPr>
          <a:xfrm>
            <a:off x="5294376" y="2331720"/>
            <a:ext cx="182880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5504688" y="1920240"/>
            <a:ext cx="1399032" cy="82296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577840" y="1956816"/>
            <a:ext cx="1252728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1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910" dirty="0"/>
          </a:p>
          <a:p>
            <a:pPr algn="ctr" indent="0" marL="0">
              <a:buNone/>
            </a:pPr>
            <a:r>
              <a:rPr lang="en-US" sz="91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Determine cause / extent</a:t>
            </a:r>
            <a:endParaRPr lang="en-US" sz="910" dirty="0"/>
          </a:p>
        </p:txBody>
      </p:sp>
      <p:sp>
        <p:nvSpPr>
          <p:cNvPr id="17" name="Shape 15"/>
          <p:cNvSpPr/>
          <p:nvPr/>
        </p:nvSpPr>
        <p:spPr>
          <a:xfrm>
            <a:off x="6922008" y="2331720"/>
            <a:ext cx="182880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7132320" y="1920240"/>
            <a:ext cx="1399032" cy="822960"/>
          </a:xfrm>
          <a:prstGeom prst="roundRect">
            <a:avLst/>
          </a:prstGeom>
          <a:solidFill>
            <a:srgbClr val="DDEBF7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205472" y="1956816"/>
            <a:ext cx="1252728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1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910" dirty="0"/>
          </a:p>
          <a:p>
            <a:pPr algn="ctr" indent="0" marL="0">
              <a:buNone/>
            </a:pPr>
            <a:r>
              <a:rPr lang="en-US" sz="91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 corrective action</a:t>
            </a:r>
            <a:endParaRPr lang="en-US" sz="910" dirty="0"/>
          </a:p>
        </p:txBody>
      </p:sp>
      <p:sp>
        <p:nvSpPr>
          <p:cNvPr id="20" name="Shape 18"/>
          <p:cNvSpPr/>
          <p:nvPr/>
        </p:nvSpPr>
        <p:spPr>
          <a:xfrm>
            <a:off x="8549640" y="2331720"/>
            <a:ext cx="182880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8759952" y="1920240"/>
            <a:ext cx="1399032" cy="82296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33104" y="1956816"/>
            <a:ext cx="1252728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1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910" dirty="0"/>
          </a:p>
          <a:p>
            <a:pPr algn="ctr" indent="0" marL="0">
              <a:buNone/>
            </a:pPr>
            <a:r>
              <a:rPr lang="en-US" sz="91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Verify effectiveness</a:t>
            </a:r>
            <a:endParaRPr lang="en-US" sz="910" dirty="0"/>
          </a:p>
        </p:txBody>
      </p:sp>
      <p:sp>
        <p:nvSpPr>
          <p:cNvPr id="23" name="Shape 21"/>
          <p:cNvSpPr/>
          <p:nvPr/>
        </p:nvSpPr>
        <p:spPr>
          <a:xfrm>
            <a:off x="10177272" y="2331720"/>
            <a:ext cx="182880" cy="0"/>
          </a:xfrm>
          <a:prstGeom prst="line">
            <a:avLst/>
          </a:prstGeom>
          <a:noFill/>
          <a:ln w="12700">
            <a:solidFill>
              <a:srgbClr val="82919D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10387584" y="1920240"/>
            <a:ext cx="1399032" cy="82296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460736" y="1956816"/>
            <a:ext cx="1252728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1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910" dirty="0"/>
          </a:p>
          <a:p>
            <a:pPr algn="ctr" indent="0" marL="0">
              <a:buNone/>
            </a:pPr>
            <a:r>
              <a:rPr lang="en-US" sz="91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Close &amp; update system</a:t>
            </a:r>
            <a:endParaRPr lang="en-US" sz="910" dirty="0"/>
          </a:p>
        </p:txBody>
      </p:sp>
      <p:sp>
        <p:nvSpPr>
          <p:cNvPr id="26" name="Shape 24"/>
          <p:cNvSpPr/>
          <p:nvPr/>
        </p:nvSpPr>
        <p:spPr>
          <a:xfrm>
            <a:off x="987552" y="3401568"/>
            <a:ext cx="2953512" cy="1170432"/>
          </a:xfrm>
          <a:prstGeom prst="roundRect">
            <a:avLst>
              <a:gd name="adj" fmla="val 6250"/>
            </a:avLst>
          </a:prstGeom>
          <a:solidFill>
            <a:srgbClr val="F2F2F2"/>
          </a:solidFill>
          <a:ln w="12700">
            <a:solidFill>
              <a:srgbClr val="55657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15568" y="3511296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55657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Evidence of closure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115568" y="3831336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Implemented action • verification result • product disposition • record update • authorization</a:t>
            </a:r>
            <a:endParaRPr lang="en-US" sz="920" dirty="0"/>
          </a:p>
        </p:txBody>
      </p:sp>
      <p:sp>
        <p:nvSpPr>
          <p:cNvPr id="29" name="Shape 27"/>
          <p:cNvSpPr/>
          <p:nvPr/>
        </p:nvSpPr>
        <p:spPr>
          <a:xfrm>
            <a:off x="4617720" y="3401568"/>
            <a:ext cx="2953512" cy="1170432"/>
          </a:xfrm>
          <a:prstGeom prst="roundRect">
            <a:avLst>
              <a:gd name="adj" fmla="val 6250"/>
            </a:avLst>
          </a:prstGeom>
          <a:solidFill>
            <a:srgbClr val="D9EAF7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45736" y="3511296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 updates where relevant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4745736" y="3831336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Hazard analysis • control plan • PRPs • procedures • training • supplier controls</a:t>
            </a:r>
            <a:endParaRPr lang="en-US" sz="920" dirty="0"/>
          </a:p>
        </p:txBody>
      </p:sp>
      <p:sp>
        <p:nvSpPr>
          <p:cNvPr id="32" name="Shape 30"/>
          <p:cNvSpPr/>
          <p:nvPr/>
        </p:nvSpPr>
        <p:spPr>
          <a:xfrm>
            <a:off x="8247888" y="3401568"/>
            <a:ext cx="2953512" cy="1170432"/>
          </a:xfrm>
          <a:prstGeom prst="roundRect">
            <a:avLst>
              <a:gd name="adj" fmla="val 6250"/>
            </a:avLst>
          </a:prstGeom>
          <a:solidFill>
            <a:srgbClr val="E2F0D9"/>
          </a:solidFill>
          <a:ln w="12700">
            <a:solidFill>
              <a:srgbClr val="5A7D3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375904" y="3511296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5A7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Trend &amp; governance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8375904" y="3831336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20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Recurring issues • overdue actions • repeated deviations • management review visibility</a:t>
            </a:r>
            <a:endParaRPr lang="en-US" sz="920" dirty="0"/>
          </a:p>
        </p:txBody>
      </p:sp>
      <p:sp>
        <p:nvSpPr>
          <p:cNvPr id="35" name="Shape 33"/>
          <p:cNvSpPr/>
          <p:nvPr/>
        </p:nvSpPr>
        <p:spPr>
          <a:xfrm>
            <a:off x="658368" y="5559552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95528" y="5623560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correction restores the immediate condition; corrective action addresses the cause. Effectiveness verification should be based on evidence after implementation.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Ownership, Evidence &amp; Change Control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DEPLOYMENT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the map operational by assigning owners, identifying the minimum evidence and defining when the map must be reviewed.</a:t>
            </a:r>
            <a:endParaRPr lang="en-US" sz="115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/>
        </p:nvGraphicFramePr>
        <p:xfrm>
          <a:off x="621792" y="1572768"/>
          <a:ext cx="10972800" cy="3273552"/>
        </p:xfrm>
        <a:graphic>
          <a:graphicData uri="http://schemas.openxmlformats.org/drawingml/2006/table">
            <a:tbl>
              <a:tblPr/>
              <a:tblGrid>
                <a:gridCol w="1993392"/>
                <a:gridCol w="2103120"/>
                <a:gridCol w="3310128"/>
                <a:gridCol w="3566160"/>
              </a:tblGrid>
              <a:tr h="4846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Process family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Typical owner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Key evidence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Review / escalation signal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</a:tr>
              <a:tr h="4846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Management &amp; governance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Top management / FSMS leader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Objectives • review decisions • action status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Significant change • objectives off track • major incident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6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Core operations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Operations / production owner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Process records • control monitoring • release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Process change • repeated deviation • product hold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6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PRPs &amp; support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Functional process owners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Inspection • sanitation • maintenance • calibration • competence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Failure affecting control conditions • overdue critical action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6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Supplier / external provider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Procurement + food safety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Approval • specifications • receipt • performance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Incident • unauthorized change • repeated nonconformity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46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Performance &amp; improvement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Food safety team / internal audit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Audit • verification • CAPA • trend analysis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D2A33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Recurring issue • overdue action • systemic gap</a:t>
                      </a:r>
                      <a:endParaRPr lang="en-US" sz="9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mid">
                    <a:lnL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9D4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713232" y="501091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MAP REVIEW TRIGGERS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749808" y="5340096"/>
            <a:ext cx="3328416" cy="310896"/>
          </a:xfrm>
          <a:prstGeom prst="round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95528" y="5358384"/>
            <a:ext cx="3236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product / formula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389120" y="5340096"/>
            <a:ext cx="3328416" cy="310896"/>
          </a:xfrm>
          <a:prstGeom prst="round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434840" y="5358384"/>
            <a:ext cx="3236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or changed supplier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8028432" y="5340096"/>
            <a:ext cx="3328416" cy="310896"/>
          </a:xfrm>
          <a:prstGeom prst="round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74152" y="5358384"/>
            <a:ext cx="3236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equipment / layout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749808" y="5760720"/>
            <a:ext cx="3328416" cy="310896"/>
          </a:xfrm>
          <a:prstGeom prst="roundRect">
            <a:avLst/>
          </a:prstGeom>
          <a:solidFill>
            <a:srgbClr val="0F6B70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5528" y="5779008"/>
            <a:ext cx="3236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/ packaging change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4389120" y="5760720"/>
            <a:ext cx="3328416" cy="310896"/>
          </a:xfrm>
          <a:prstGeom prst="roundRect">
            <a:avLst/>
          </a:prstGeom>
          <a:solidFill>
            <a:srgbClr val="0F6B70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434840" y="5779008"/>
            <a:ext cx="3236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Food-safety incident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8028432" y="5760720"/>
            <a:ext cx="3328416" cy="310896"/>
          </a:xfrm>
          <a:prstGeom prst="roundRect">
            <a:avLst/>
          </a:prstGeom>
          <a:solidFill>
            <a:srgbClr val="0F6B70"/>
          </a:solidFill>
          <a:ln w="12700">
            <a:solidFill>
              <a:srgbClr val="0F6B7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074152" y="5779008"/>
            <a:ext cx="3236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/ customer change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50292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References &amp; Sources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372600" y="566928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REFERENCES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38912" y="1024128"/>
            <a:ext cx="11292840" cy="0"/>
          </a:xfrm>
          <a:prstGeom prst="line">
            <a:avLst/>
          </a:prstGeom>
          <a:noFill/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70432"/>
            <a:ext cx="11109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6B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Official sources used to frame the process approach, food-safety management context and current published reference point.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581912"/>
            <a:ext cx="475488" cy="475488"/>
          </a:xfrm>
          <a:prstGeom prst="roundRect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1645920"/>
            <a:ext cx="475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353312" y="1563624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22000:2018 — Food safety management systems — Requirements for any organization in the food chain</a:t>
            </a:r>
            <a:endParaRPr lang="en-US" sz="1060" dirty="0"/>
          </a:p>
        </p:txBody>
      </p:sp>
      <p:sp>
        <p:nvSpPr>
          <p:cNvPr id="9" name="Text 7"/>
          <p:cNvSpPr/>
          <p:nvPr/>
        </p:nvSpPr>
        <p:spPr>
          <a:xfrm>
            <a:off x="1353312" y="1883664"/>
            <a:ext cx="10012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https://www.iso.org/standard/65464.html</a:t>
            </a:r>
            <a:endParaRPr lang="en-US" sz="870" dirty="0"/>
          </a:p>
        </p:txBody>
      </p:sp>
      <p:sp>
        <p:nvSpPr>
          <p:cNvPr id="10" name="Shape 8"/>
          <p:cNvSpPr/>
          <p:nvPr/>
        </p:nvSpPr>
        <p:spPr>
          <a:xfrm>
            <a:off x="658368" y="2368296"/>
            <a:ext cx="475488" cy="475488"/>
          </a:xfrm>
          <a:prstGeom prst="roundRect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2432304"/>
            <a:ext cx="475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353312" y="2350008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22000 — Food safety management (official ISO overview)</a:t>
            </a:r>
            <a:endParaRPr lang="en-US" sz="1060" dirty="0"/>
          </a:p>
        </p:txBody>
      </p:sp>
      <p:sp>
        <p:nvSpPr>
          <p:cNvPr id="13" name="Text 11"/>
          <p:cNvSpPr/>
          <p:nvPr/>
        </p:nvSpPr>
        <p:spPr>
          <a:xfrm>
            <a:off x="1353312" y="2670048"/>
            <a:ext cx="10012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https://www.iso.org/iso-22000-food-safety-management.html</a:t>
            </a:r>
            <a:endParaRPr lang="en-US" sz="870" dirty="0"/>
          </a:p>
        </p:txBody>
      </p:sp>
      <p:sp>
        <p:nvSpPr>
          <p:cNvPr id="14" name="Shape 12"/>
          <p:cNvSpPr/>
          <p:nvPr/>
        </p:nvSpPr>
        <p:spPr>
          <a:xfrm>
            <a:off x="658368" y="3154680"/>
            <a:ext cx="475488" cy="475488"/>
          </a:xfrm>
          <a:prstGeom prst="roundRect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3218688"/>
            <a:ext cx="475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353312" y="313639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22000:2018/Amd 1:2024 — Amendment 1: Climate action changes</a:t>
            </a:r>
            <a:endParaRPr lang="en-US" sz="1060" dirty="0"/>
          </a:p>
        </p:txBody>
      </p:sp>
      <p:sp>
        <p:nvSpPr>
          <p:cNvPr id="17" name="Text 15"/>
          <p:cNvSpPr/>
          <p:nvPr/>
        </p:nvSpPr>
        <p:spPr>
          <a:xfrm>
            <a:off x="1353312" y="3456432"/>
            <a:ext cx="10012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https://www.iso.org/standard/88410.html</a:t>
            </a:r>
            <a:endParaRPr lang="en-US" sz="870" dirty="0"/>
          </a:p>
        </p:txBody>
      </p:sp>
      <p:sp>
        <p:nvSpPr>
          <p:cNvPr id="18" name="Shape 16"/>
          <p:cNvSpPr/>
          <p:nvPr/>
        </p:nvSpPr>
        <p:spPr>
          <a:xfrm>
            <a:off x="658368" y="3941064"/>
            <a:ext cx="475488" cy="475488"/>
          </a:xfrm>
          <a:prstGeom prst="roundRect">
            <a:avLst/>
          </a:prstGeom>
          <a:solidFill>
            <a:srgbClr val="0F6B7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4005072"/>
            <a:ext cx="475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353312" y="3922776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22000:2018 — Food safety management systems: A practical guide (ISO publication)</a:t>
            </a:r>
            <a:endParaRPr lang="en-US" sz="1060" dirty="0"/>
          </a:p>
        </p:txBody>
      </p:sp>
      <p:sp>
        <p:nvSpPr>
          <p:cNvPr id="21" name="Text 19"/>
          <p:cNvSpPr/>
          <p:nvPr/>
        </p:nvSpPr>
        <p:spPr>
          <a:xfrm>
            <a:off x="1353312" y="4242816"/>
            <a:ext cx="10012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https://www.iso.org/publication/PUB100454.html</a:t>
            </a:r>
            <a:endParaRPr lang="en-US" sz="870" dirty="0"/>
          </a:p>
        </p:txBody>
      </p:sp>
      <p:sp>
        <p:nvSpPr>
          <p:cNvPr id="22" name="Shape 20"/>
          <p:cNvSpPr/>
          <p:nvPr/>
        </p:nvSpPr>
        <p:spPr>
          <a:xfrm>
            <a:off x="658368" y="4727448"/>
            <a:ext cx="475488" cy="475488"/>
          </a:xfrm>
          <a:prstGeom prst="roundRect">
            <a:avLst/>
          </a:prstGeom>
          <a:solidFill>
            <a:srgbClr val="5A7D3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4791456"/>
            <a:ext cx="475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353312" y="4709160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1D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Codex Alimentarius — General Principles of Food Hygiene (CXC 1-1969) and HACCP guidance</a:t>
            </a:r>
            <a:endParaRPr lang="en-US" sz="1060" dirty="0"/>
          </a:p>
        </p:txBody>
      </p:sp>
      <p:sp>
        <p:nvSpPr>
          <p:cNvPr id="25" name="Text 23"/>
          <p:cNvSpPr/>
          <p:nvPr/>
        </p:nvSpPr>
        <p:spPr>
          <a:xfrm>
            <a:off x="1353312" y="5029200"/>
            <a:ext cx="10012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https://www.fao.org/fao-who-codexalimentarius/</a:t>
            </a:r>
            <a:endParaRPr lang="en-US" sz="870" dirty="0"/>
          </a:p>
        </p:txBody>
      </p:sp>
      <p:sp>
        <p:nvSpPr>
          <p:cNvPr id="26" name="Shape 24"/>
          <p:cNvSpPr/>
          <p:nvPr/>
        </p:nvSpPr>
        <p:spPr>
          <a:xfrm>
            <a:off x="658368" y="5715000"/>
            <a:ext cx="10863072" cy="420624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E0C87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95528" y="5779008"/>
            <a:ext cx="10588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704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 status checked September 2026. ISO 22000:2018 remains the published base standard with Amendment 1:2024; a new ISO/DIS 22000 is under development. Verify current status before controlled client deployment.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01384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67788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mbr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ISO Toolkits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Safety Process Map</dc:title>
  <dc:subject>ISO 22000 food safety management system process architecture and process interaction map</dc:subject>
  <dc:creator>ISO Toolkits</dc:creator>
  <cp:lastModifiedBy>ISO Toolkits</cp:lastModifiedBy>
  <cp:revision>1</cp:revision>
  <dcterms:created xsi:type="dcterms:W3CDTF">2026-09-18T14:43:56Z</dcterms:created>
  <dcterms:modified xsi:type="dcterms:W3CDTF">2026-09-18T14:43:56Z</dcterms:modified>
</cp:coreProperties>
</file>